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C88"/>
    <a:srgbClr val="A7CB5A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0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2418" y="-4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>
            <a:extLst>
              <a:ext uri="{FF2B5EF4-FFF2-40B4-BE49-F238E27FC236}">
                <a16:creationId xmlns:a16="http://schemas.microsoft.com/office/drawing/2014/main" id="{11A8E664-BCF5-4742-8D8B-7550929DF28F}"/>
              </a:ext>
            </a:extLst>
          </p:cNvPr>
          <p:cNvSpPr/>
          <p:nvPr/>
        </p:nvSpPr>
        <p:spPr>
          <a:xfrm>
            <a:off x="74058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>
            <a:off x="979823" y="10167024"/>
            <a:ext cx="376725" cy="351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Picture 191">
            <a:extLst>
              <a:ext uri="{FF2B5EF4-FFF2-40B4-BE49-F238E27FC236}">
                <a16:creationId xmlns:a16="http://schemas.microsoft.com/office/drawing/2014/main" id="{D04E5E13-FB04-4B93-BC25-9F196900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47781">
            <a:off x="1358574" y="10986924"/>
            <a:ext cx="362671" cy="108029"/>
          </a:xfrm>
          <a:prstGeom prst="rect">
            <a:avLst/>
          </a:prstGeom>
        </p:spPr>
      </p:pic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72499587-A4F9-4EAF-A84D-2F47F0B2EE50}"/>
              </a:ext>
            </a:extLst>
          </p:cNvPr>
          <p:cNvCxnSpPr>
            <a:cxnSpLocks/>
          </p:cNvCxnSpPr>
          <p:nvPr/>
        </p:nvCxnSpPr>
        <p:spPr>
          <a:xfrm>
            <a:off x="1742463" y="13073668"/>
            <a:ext cx="55041" cy="2854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B21671C4-EB4E-4555-86C5-FD39180D1CB1}"/>
              </a:ext>
            </a:extLst>
          </p:cNvPr>
          <p:cNvCxnSpPr>
            <a:cxnSpLocks/>
          </p:cNvCxnSpPr>
          <p:nvPr/>
        </p:nvCxnSpPr>
        <p:spPr>
          <a:xfrm flipH="1">
            <a:off x="8971455" y="12436519"/>
            <a:ext cx="81735" cy="292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id="{D57C79A3-FCCC-4851-B39D-47A9AD9D58CC}"/>
              </a:ext>
            </a:extLst>
          </p:cNvPr>
          <p:cNvCxnSpPr>
            <a:cxnSpLocks/>
          </p:cNvCxnSpPr>
          <p:nvPr/>
        </p:nvCxnSpPr>
        <p:spPr>
          <a:xfrm flipH="1" flipV="1">
            <a:off x="8883767" y="12806124"/>
            <a:ext cx="184738" cy="2642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329B649-F21A-4EAA-B42A-267878C5D2D2}"/>
              </a:ext>
            </a:extLst>
          </p:cNvPr>
          <p:cNvCxnSpPr>
            <a:cxnSpLocks/>
          </p:cNvCxnSpPr>
          <p:nvPr/>
        </p:nvCxnSpPr>
        <p:spPr>
          <a:xfrm flipH="1" flipV="1">
            <a:off x="8975524" y="12630553"/>
            <a:ext cx="106978" cy="1133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H="1" flipV="1">
            <a:off x="7644848" y="13813820"/>
            <a:ext cx="48507" cy="2495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382417" y="14969169"/>
            <a:ext cx="151066" cy="462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5098581" y="15148252"/>
            <a:ext cx="157832" cy="4596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2C9682F7-6F62-4DA5-8B57-D9FBC15A0603}"/>
              </a:ext>
            </a:extLst>
          </p:cNvPr>
          <p:cNvCxnSpPr>
            <a:cxnSpLocks/>
          </p:cNvCxnSpPr>
          <p:nvPr/>
        </p:nvCxnSpPr>
        <p:spPr>
          <a:xfrm>
            <a:off x="3888704" y="15235751"/>
            <a:ext cx="188185" cy="2951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>
            <a:off x="6867684" y="15164944"/>
            <a:ext cx="30098" cy="2670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5983912" y="15122808"/>
            <a:ext cx="14828" cy="29649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4350447" y="15218787"/>
            <a:ext cx="9291" cy="29604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8BD95985-D696-49FD-9FD5-D68C1A1EB4ED}"/>
              </a:ext>
            </a:extLst>
          </p:cNvPr>
          <p:cNvCxnSpPr>
            <a:cxnSpLocks/>
          </p:cNvCxnSpPr>
          <p:nvPr/>
        </p:nvCxnSpPr>
        <p:spPr>
          <a:xfrm flipH="1">
            <a:off x="4917375" y="15050280"/>
            <a:ext cx="11262" cy="61817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  <a:stCxn id="507" idx="0"/>
          </p:cNvCxnSpPr>
          <p:nvPr/>
        </p:nvCxnSpPr>
        <p:spPr>
          <a:xfrm flipV="1">
            <a:off x="4202523" y="15892999"/>
            <a:ext cx="24196" cy="2364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B61954C-5C0D-412F-907D-48AF0BCE18AD}"/>
              </a:ext>
            </a:extLst>
          </p:cNvPr>
          <p:cNvCxnSpPr>
            <a:cxnSpLocks/>
          </p:cNvCxnSpPr>
          <p:nvPr/>
        </p:nvCxnSpPr>
        <p:spPr>
          <a:xfrm>
            <a:off x="2617711" y="15211270"/>
            <a:ext cx="21612" cy="2371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6168795" y="15935936"/>
            <a:ext cx="91109" cy="2350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341700" y="15892693"/>
            <a:ext cx="124079" cy="3896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7433110" y="15921798"/>
            <a:ext cx="167433" cy="3227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7177217" y="15905462"/>
            <a:ext cx="175893" cy="5505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5719326" y="15789849"/>
            <a:ext cx="192796" cy="4130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5045412" y="15939549"/>
            <a:ext cx="49612" cy="3874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93311EEC-04FE-49AC-ACE6-A75E84CA7CA2}"/>
              </a:ext>
            </a:extLst>
          </p:cNvPr>
          <p:cNvCxnSpPr>
            <a:cxnSpLocks/>
            <a:stCxn id="511" idx="0"/>
          </p:cNvCxnSpPr>
          <p:nvPr/>
        </p:nvCxnSpPr>
        <p:spPr>
          <a:xfrm flipV="1">
            <a:off x="6783422" y="15897022"/>
            <a:ext cx="692" cy="5928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E362DC1E-C51A-41CD-A9BB-E3ACA6ABDAC0}"/>
              </a:ext>
            </a:extLst>
          </p:cNvPr>
          <p:cNvCxnSpPr>
            <a:cxnSpLocks/>
          </p:cNvCxnSpPr>
          <p:nvPr/>
        </p:nvCxnSpPr>
        <p:spPr>
          <a:xfrm flipV="1">
            <a:off x="3351085" y="15872045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9026E6F3-9E19-4144-A175-63B15B47FFE8}"/>
              </a:ext>
            </a:extLst>
          </p:cNvPr>
          <p:cNvCxnSpPr>
            <a:cxnSpLocks/>
            <a:stCxn id="686" idx="0"/>
          </p:cNvCxnSpPr>
          <p:nvPr/>
        </p:nvCxnSpPr>
        <p:spPr>
          <a:xfrm flipH="1" flipV="1">
            <a:off x="2673037" y="15878687"/>
            <a:ext cx="64484" cy="26639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C89D07B4-5DFC-4E9E-818E-193E3BCBA997}"/>
              </a:ext>
            </a:extLst>
          </p:cNvPr>
          <p:cNvCxnSpPr>
            <a:cxnSpLocks/>
            <a:stCxn id="688" idx="1"/>
          </p:cNvCxnSpPr>
          <p:nvPr/>
        </p:nvCxnSpPr>
        <p:spPr>
          <a:xfrm flipH="1">
            <a:off x="1491212" y="14748734"/>
            <a:ext cx="192592" cy="600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  <a:endCxn id="417" idx="0"/>
          </p:cNvCxnSpPr>
          <p:nvPr/>
        </p:nvCxnSpPr>
        <p:spPr>
          <a:xfrm flipH="1">
            <a:off x="2001197" y="15125465"/>
            <a:ext cx="150837" cy="46669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 flipV="1">
            <a:off x="593382" y="15083983"/>
            <a:ext cx="565762" cy="884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623880" y="15786729"/>
            <a:ext cx="160241" cy="2855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  <a:endCxn id="3331" idx="0"/>
          </p:cNvCxnSpPr>
          <p:nvPr/>
        </p:nvCxnSpPr>
        <p:spPr>
          <a:xfrm>
            <a:off x="608243" y="14867190"/>
            <a:ext cx="581240" cy="707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>
            <a:off x="893635" y="14000178"/>
            <a:ext cx="382285" cy="413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985AFC58-D6BA-4AAC-AA2B-A26209539E77}"/>
              </a:ext>
            </a:extLst>
          </p:cNvPr>
          <p:cNvCxnSpPr>
            <a:cxnSpLocks/>
          </p:cNvCxnSpPr>
          <p:nvPr/>
        </p:nvCxnSpPr>
        <p:spPr>
          <a:xfrm flipV="1">
            <a:off x="819456" y="14391652"/>
            <a:ext cx="332361" cy="269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8336C042-5E7C-403B-ADD3-8C658A5AAC04}"/>
              </a:ext>
            </a:extLst>
          </p:cNvPr>
          <p:cNvCxnSpPr>
            <a:cxnSpLocks/>
          </p:cNvCxnSpPr>
          <p:nvPr/>
        </p:nvCxnSpPr>
        <p:spPr>
          <a:xfrm flipV="1">
            <a:off x="988053" y="15381567"/>
            <a:ext cx="410616" cy="3070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B6CD789E-46DC-4C90-BA49-34F467B9EB12}"/>
              </a:ext>
            </a:extLst>
          </p:cNvPr>
          <p:cNvCxnSpPr>
            <a:cxnSpLocks/>
          </p:cNvCxnSpPr>
          <p:nvPr/>
        </p:nvCxnSpPr>
        <p:spPr>
          <a:xfrm>
            <a:off x="850590" y="13345022"/>
            <a:ext cx="516270" cy="4567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 flipH="1">
            <a:off x="5028968" y="12492930"/>
            <a:ext cx="38395" cy="8004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>
            <a:off x="3909351" y="12923890"/>
            <a:ext cx="76976" cy="3451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  <a:stCxn id="324" idx="2"/>
          </p:cNvCxnSpPr>
          <p:nvPr/>
        </p:nvCxnSpPr>
        <p:spPr>
          <a:xfrm flipH="1">
            <a:off x="6815724" y="13070356"/>
            <a:ext cx="124808" cy="2282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0DB8A658-A2CB-4097-BD45-25973371F699}"/>
              </a:ext>
            </a:extLst>
          </p:cNvPr>
          <p:cNvCxnSpPr>
            <a:cxnSpLocks/>
          </p:cNvCxnSpPr>
          <p:nvPr/>
        </p:nvCxnSpPr>
        <p:spPr>
          <a:xfrm>
            <a:off x="5898409" y="13092505"/>
            <a:ext cx="27427" cy="1583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  <a:stCxn id="1038" idx="2"/>
          </p:cNvCxnSpPr>
          <p:nvPr/>
        </p:nvCxnSpPr>
        <p:spPr>
          <a:xfrm flipH="1">
            <a:off x="6239877" y="12743677"/>
            <a:ext cx="97352" cy="5413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>
            <a:off x="3321912" y="12919512"/>
            <a:ext cx="4397" cy="3370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</p:cNvCxnSpPr>
          <p:nvPr/>
        </p:nvCxnSpPr>
        <p:spPr>
          <a:xfrm>
            <a:off x="7471783" y="13114106"/>
            <a:ext cx="108412" cy="2309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2BFED66A-BD08-401E-9531-60713F97C2A5}"/>
              </a:ext>
            </a:extLst>
          </p:cNvPr>
          <p:cNvCxnSpPr>
            <a:cxnSpLocks/>
            <a:stCxn id="580" idx="3"/>
          </p:cNvCxnSpPr>
          <p:nvPr/>
        </p:nvCxnSpPr>
        <p:spPr>
          <a:xfrm>
            <a:off x="4836692" y="12977046"/>
            <a:ext cx="53718" cy="3033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C231D258-F57D-4488-93E9-99CB83A81A97}"/>
              </a:ext>
            </a:extLst>
          </p:cNvPr>
          <p:cNvCxnSpPr>
            <a:cxnSpLocks/>
          </p:cNvCxnSpPr>
          <p:nvPr/>
        </p:nvCxnSpPr>
        <p:spPr>
          <a:xfrm>
            <a:off x="5179972" y="12928024"/>
            <a:ext cx="108079" cy="36654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B3C9A58-6473-47C9-9682-0ABB34F5D9C6}"/>
              </a:ext>
            </a:extLst>
          </p:cNvPr>
          <p:cNvCxnSpPr>
            <a:cxnSpLocks/>
            <a:stCxn id="481" idx="2"/>
          </p:cNvCxnSpPr>
          <p:nvPr/>
        </p:nvCxnSpPr>
        <p:spPr>
          <a:xfrm flipH="1">
            <a:off x="2612224" y="13161944"/>
            <a:ext cx="19350" cy="1184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398F9A54-93C6-4F22-B081-2F5B444C5492}"/>
              </a:ext>
            </a:extLst>
          </p:cNvPr>
          <p:cNvCxnSpPr>
            <a:cxnSpLocks/>
          </p:cNvCxnSpPr>
          <p:nvPr/>
        </p:nvCxnSpPr>
        <p:spPr>
          <a:xfrm flipH="1">
            <a:off x="4294252" y="13089794"/>
            <a:ext cx="36523" cy="2193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H="1" flipV="1">
            <a:off x="6041915" y="13833352"/>
            <a:ext cx="4136" cy="2015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4093753" y="13710885"/>
            <a:ext cx="147916" cy="5013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V="1">
            <a:off x="3163391" y="13707586"/>
            <a:ext cx="117791" cy="2788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742709" y="11684085"/>
            <a:ext cx="334280" cy="1332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664382" y="11000901"/>
            <a:ext cx="133073" cy="4879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</p:cNvCxnSpPr>
          <p:nvPr/>
        </p:nvCxnSpPr>
        <p:spPr>
          <a:xfrm flipV="1">
            <a:off x="6425873" y="11466694"/>
            <a:ext cx="119515" cy="2755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6F0AB1A9-F29E-4FCA-9FEA-4718DEB42618}"/>
              </a:ext>
            </a:extLst>
          </p:cNvPr>
          <p:cNvCxnSpPr>
            <a:cxnSpLocks/>
          </p:cNvCxnSpPr>
          <p:nvPr/>
        </p:nvCxnSpPr>
        <p:spPr>
          <a:xfrm flipH="1" flipV="1">
            <a:off x="7938567" y="13825816"/>
            <a:ext cx="159349" cy="3154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15AA14C7-7FD3-4A46-8206-F59E361B1CAB}"/>
              </a:ext>
            </a:extLst>
          </p:cNvPr>
          <p:cNvCxnSpPr>
            <a:cxnSpLocks/>
            <a:stCxn id="318" idx="0"/>
          </p:cNvCxnSpPr>
          <p:nvPr/>
        </p:nvCxnSpPr>
        <p:spPr>
          <a:xfrm flipV="1">
            <a:off x="6936667" y="13751285"/>
            <a:ext cx="70742" cy="3497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CACACA52-66C4-44E2-9F7F-96522219B301}"/>
              </a:ext>
            </a:extLst>
          </p:cNvPr>
          <p:cNvCxnSpPr>
            <a:cxnSpLocks/>
          </p:cNvCxnSpPr>
          <p:nvPr/>
        </p:nvCxnSpPr>
        <p:spPr>
          <a:xfrm flipV="1">
            <a:off x="5541475" y="13675267"/>
            <a:ext cx="51763" cy="3511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A9AA7FDD-B102-4F27-AE36-09BB111AC420}"/>
              </a:ext>
            </a:extLst>
          </p:cNvPr>
          <p:cNvCxnSpPr>
            <a:cxnSpLocks/>
          </p:cNvCxnSpPr>
          <p:nvPr/>
        </p:nvCxnSpPr>
        <p:spPr>
          <a:xfrm flipV="1">
            <a:off x="5308577" y="13708598"/>
            <a:ext cx="32578" cy="2672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E2D9314-A535-47AE-9CF8-80D9746A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3532">
            <a:off x="8342365" y="13612827"/>
            <a:ext cx="514952" cy="181538"/>
          </a:xfrm>
          <a:prstGeom prst="rect">
            <a:avLst/>
          </a:prstGeom>
        </p:spPr>
      </p:pic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97999F73-3370-4EAA-9CA4-00120C4D8B8A}"/>
              </a:ext>
            </a:extLst>
          </p:cNvPr>
          <p:cNvCxnSpPr>
            <a:cxnSpLocks/>
          </p:cNvCxnSpPr>
          <p:nvPr/>
        </p:nvCxnSpPr>
        <p:spPr>
          <a:xfrm flipH="1" flipV="1">
            <a:off x="3609296" y="13755489"/>
            <a:ext cx="47348" cy="404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401715E0-45F0-4AF8-9C6A-35F453B156AB}"/>
              </a:ext>
            </a:extLst>
          </p:cNvPr>
          <p:cNvCxnSpPr>
            <a:cxnSpLocks/>
          </p:cNvCxnSpPr>
          <p:nvPr/>
        </p:nvCxnSpPr>
        <p:spPr>
          <a:xfrm flipH="1" flipV="1">
            <a:off x="6303190" y="13774546"/>
            <a:ext cx="63316" cy="5972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F30459BB-85CF-4BA0-B40B-E9E1A90EF8EC}"/>
              </a:ext>
            </a:extLst>
          </p:cNvPr>
          <p:cNvCxnSpPr>
            <a:cxnSpLocks/>
          </p:cNvCxnSpPr>
          <p:nvPr/>
        </p:nvCxnSpPr>
        <p:spPr>
          <a:xfrm flipH="1" flipV="1">
            <a:off x="8099736" y="13764628"/>
            <a:ext cx="511208" cy="54837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8" name="Picture 697">
            <a:extLst>
              <a:ext uri="{FF2B5EF4-FFF2-40B4-BE49-F238E27FC236}">
                <a16:creationId xmlns:a16="http://schemas.microsoft.com/office/drawing/2014/main" id="{C177A366-8E0C-4E6F-93E9-DB865F08E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3532">
            <a:off x="8574323" y="13381302"/>
            <a:ext cx="408689" cy="144077"/>
          </a:xfrm>
          <a:prstGeom prst="rect">
            <a:avLst/>
          </a:prstGeom>
        </p:spPr>
      </p:pic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1EC569F1-CAAB-40AA-800F-1D3ECBBED78B}"/>
              </a:ext>
            </a:extLst>
          </p:cNvPr>
          <p:cNvCxnSpPr>
            <a:cxnSpLocks/>
            <a:stCxn id="591" idx="2"/>
          </p:cNvCxnSpPr>
          <p:nvPr/>
        </p:nvCxnSpPr>
        <p:spPr>
          <a:xfrm flipH="1">
            <a:off x="7445197" y="10642486"/>
            <a:ext cx="289885" cy="5367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C3CD970A-43EB-4DB3-854E-2D7EC6017CCC}"/>
              </a:ext>
            </a:extLst>
          </p:cNvPr>
          <p:cNvCxnSpPr>
            <a:cxnSpLocks/>
          </p:cNvCxnSpPr>
          <p:nvPr/>
        </p:nvCxnSpPr>
        <p:spPr>
          <a:xfrm flipH="1">
            <a:off x="8056371" y="10708524"/>
            <a:ext cx="218748" cy="3882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5FC1C664-9C20-499B-AFCA-D2EC50CE97AF}"/>
              </a:ext>
            </a:extLst>
          </p:cNvPr>
          <p:cNvCxnSpPr>
            <a:cxnSpLocks/>
          </p:cNvCxnSpPr>
          <p:nvPr/>
        </p:nvCxnSpPr>
        <p:spPr>
          <a:xfrm flipH="1">
            <a:off x="6663901" y="10740753"/>
            <a:ext cx="1450" cy="2240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Straight Connector 707">
            <a:extLst>
              <a:ext uri="{FF2B5EF4-FFF2-40B4-BE49-F238E27FC236}">
                <a16:creationId xmlns:a16="http://schemas.microsoft.com/office/drawing/2014/main" id="{4F570B62-3B60-4FB7-85D4-50354B88E80B}"/>
              </a:ext>
            </a:extLst>
          </p:cNvPr>
          <p:cNvCxnSpPr>
            <a:cxnSpLocks/>
          </p:cNvCxnSpPr>
          <p:nvPr/>
        </p:nvCxnSpPr>
        <p:spPr>
          <a:xfrm flipH="1" flipV="1">
            <a:off x="6866669" y="11461917"/>
            <a:ext cx="77509" cy="5321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>
            <a:off x="3098701" y="10741945"/>
            <a:ext cx="30202" cy="2189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2619621" y="11314176"/>
            <a:ext cx="163666" cy="4396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  <a:stCxn id="123" idx="2"/>
          </p:cNvCxnSpPr>
          <p:nvPr/>
        </p:nvCxnSpPr>
        <p:spPr>
          <a:xfrm>
            <a:off x="4945990" y="10586731"/>
            <a:ext cx="91825" cy="3315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8142DFA0-1C4D-4777-A03B-0CA46E53B10E}"/>
              </a:ext>
            </a:extLst>
          </p:cNvPr>
          <p:cNvCxnSpPr>
            <a:cxnSpLocks/>
          </p:cNvCxnSpPr>
          <p:nvPr/>
        </p:nvCxnSpPr>
        <p:spPr>
          <a:xfrm>
            <a:off x="5639308" y="10520937"/>
            <a:ext cx="2091" cy="4627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</p:cNvCxnSpPr>
          <p:nvPr/>
        </p:nvCxnSpPr>
        <p:spPr>
          <a:xfrm flipV="1">
            <a:off x="4081541" y="11399958"/>
            <a:ext cx="16752" cy="2796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2117834" y="11450015"/>
            <a:ext cx="178670" cy="2611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181">
            <a:extLst>
              <a:ext uri="{FF2B5EF4-FFF2-40B4-BE49-F238E27FC236}">
                <a16:creationId xmlns:a16="http://schemas.microsoft.com/office/drawing/2014/main" id="{D2C28266-A96A-4459-A068-EBCA3470C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89" y="10481594"/>
            <a:ext cx="286537" cy="85351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B951B258-CC44-4C1D-82A1-8BD0E7D22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4057">
            <a:off x="1549389" y="11127677"/>
            <a:ext cx="348781" cy="468100"/>
          </a:xfrm>
          <a:prstGeom prst="rect">
            <a:avLst/>
          </a:prstGeom>
        </p:spPr>
      </p:pic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70A5C93B-936C-4FFB-9A55-3C80C728C662}"/>
              </a:ext>
            </a:extLst>
          </p:cNvPr>
          <p:cNvCxnSpPr>
            <a:cxnSpLocks/>
          </p:cNvCxnSpPr>
          <p:nvPr/>
        </p:nvCxnSpPr>
        <p:spPr>
          <a:xfrm>
            <a:off x="6016978" y="10644150"/>
            <a:ext cx="29073" cy="3106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DDE8ABD2-3ED2-45C2-B433-649CE0A2F045}"/>
              </a:ext>
            </a:extLst>
          </p:cNvPr>
          <p:cNvCxnSpPr>
            <a:cxnSpLocks/>
          </p:cNvCxnSpPr>
          <p:nvPr/>
        </p:nvCxnSpPr>
        <p:spPr>
          <a:xfrm flipV="1">
            <a:off x="5231780" y="11365804"/>
            <a:ext cx="16752" cy="2796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30FAB946-E756-410A-8F65-CBA965450296}"/>
              </a:ext>
            </a:extLst>
          </p:cNvPr>
          <p:cNvCxnSpPr>
            <a:cxnSpLocks/>
          </p:cNvCxnSpPr>
          <p:nvPr/>
        </p:nvCxnSpPr>
        <p:spPr>
          <a:xfrm flipH="1">
            <a:off x="4179568" y="10857813"/>
            <a:ext cx="16252" cy="1997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3C4BA093-4FF1-409D-A2C9-BAD6C3E0AD30}"/>
              </a:ext>
            </a:extLst>
          </p:cNvPr>
          <p:cNvCxnSpPr>
            <a:cxnSpLocks/>
            <a:stCxn id="715" idx="0"/>
          </p:cNvCxnSpPr>
          <p:nvPr/>
        </p:nvCxnSpPr>
        <p:spPr>
          <a:xfrm flipH="1" flipV="1">
            <a:off x="3333465" y="11333608"/>
            <a:ext cx="20415" cy="3795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  <a:stCxn id="661" idx="1"/>
            <a:endCxn id="22" idx="2"/>
          </p:cNvCxnSpPr>
          <p:nvPr/>
        </p:nvCxnSpPr>
        <p:spPr>
          <a:xfrm flipH="1" flipV="1">
            <a:off x="1636625" y="5259108"/>
            <a:ext cx="120585" cy="15140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1509776" y="8790466"/>
            <a:ext cx="325632" cy="388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D5F9D80B-9D23-4B3A-894A-4B7E1F1C5CC6}"/>
              </a:ext>
            </a:extLst>
          </p:cNvPr>
          <p:cNvCxnSpPr>
            <a:cxnSpLocks/>
          </p:cNvCxnSpPr>
          <p:nvPr/>
        </p:nvCxnSpPr>
        <p:spPr>
          <a:xfrm>
            <a:off x="997631" y="9299995"/>
            <a:ext cx="749483" cy="1388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33C9A88-D40A-44AB-BE99-278217C0637F}"/>
              </a:ext>
            </a:extLst>
          </p:cNvPr>
          <p:cNvCxnSpPr>
            <a:cxnSpLocks/>
          </p:cNvCxnSpPr>
          <p:nvPr/>
        </p:nvCxnSpPr>
        <p:spPr>
          <a:xfrm flipH="1" flipV="1">
            <a:off x="2530578" y="9367703"/>
            <a:ext cx="34377" cy="3329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6A891C5D-09CC-4BF8-A849-AD3293A56315}"/>
              </a:ext>
            </a:extLst>
          </p:cNvPr>
          <p:cNvCxnSpPr>
            <a:cxnSpLocks/>
          </p:cNvCxnSpPr>
          <p:nvPr/>
        </p:nvCxnSpPr>
        <p:spPr>
          <a:xfrm flipH="1" flipV="1">
            <a:off x="3292470" y="9345803"/>
            <a:ext cx="60832" cy="368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0F91F2AE-9AE3-4C0F-A2A2-94B4DF2EDF3D}"/>
              </a:ext>
            </a:extLst>
          </p:cNvPr>
          <p:cNvCxnSpPr>
            <a:cxnSpLocks/>
          </p:cNvCxnSpPr>
          <p:nvPr/>
        </p:nvCxnSpPr>
        <p:spPr>
          <a:xfrm flipH="1">
            <a:off x="3320624" y="8586680"/>
            <a:ext cx="76020" cy="3588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4931E379-194B-4968-AF08-E01394FBCB79}"/>
              </a:ext>
            </a:extLst>
          </p:cNvPr>
          <p:cNvCxnSpPr>
            <a:cxnSpLocks/>
          </p:cNvCxnSpPr>
          <p:nvPr/>
        </p:nvCxnSpPr>
        <p:spPr>
          <a:xfrm flipV="1">
            <a:off x="4063026" y="9309161"/>
            <a:ext cx="157495" cy="2317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53F7DEE6-DB6F-4AE7-AF17-DA2B1B4AA81D}"/>
              </a:ext>
            </a:extLst>
          </p:cNvPr>
          <p:cNvCxnSpPr>
            <a:cxnSpLocks/>
          </p:cNvCxnSpPr>
          <p:nvPr/>
        </p:nvCxnSpPr>
        <p:spPr>
          <a:xfrm>
            <a:off x="4121983" y="8546668"/>
            <a:ext cx="66507" cy="3774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7F0A507-0C1E-4A58-91AA-61C0133BC489}"/>
              </a:ext>
            </a:extLst>
          </p:cNvPr>
          <p:cNvCxnSpPr>
            <a:cxnSpLocks/>
          </p:cNvCxnSpPr>
          <p:nvPr/>
        </p:nvCxnSpPr>
        <p:spPr>
          <a:xfrm flipH="1">
            <a:off x="5659476" y="8489283"/>
            <a:ext cx="86545" cy="42671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1BB3D481-AC7D-4D0A-B129-9C8A349D0880}"/>
              </a:ext>
            </a:extLst>
          </p:cNvPr>
          <p:cNvCxnSpPr>
            <a:cxnSpLocks/>
          </p:cNvCxnSpPr>
          <p:nvPr/>
        </p:nvCxnSpPr>
        <p:spPr>
          <a:xfrm flipH="1" flipV="1">
            <a:off x="4960483" y="9400255"/>
            <a:ext cx="12026" cy="1776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4249B122-F1B3-494C-9792-8B8E1C2525CF}"/>
              </a:ext>
            </a:extLst>
          </p:cNvPr>
          <p:cNvCxnSpPr>
            <a:cxnSpLocks/>
          </p:cNvCxnSpPr>
          <p:nvPr/>
        </p:nvCxnSpPr>
        <p:spPr>
          <a:xfrm>
            <a:off x="5342385" y="8592965"/>
            <a:ext cx="55086" cy="3341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08FE5D8F-9D61-4378-B6E6-D2E3A510DA39}"/>
              </a:ext>
            </a:extLst>
          </p:cNvPr>
          <p:cNvCxnSpPr>
            <a:cxnSpLocks/>
          </p:cNvCxnSpPr>
          <p:nvPr/>
        </p:nvCxnSpPr>
        <p:spPr>
          <a:xfrm flipH="1" flipV="1">
            <a:off x="5447525" y="9444677"/>
            <a:ext cx="62458" cy="1865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04A14248-97BB-4E26-8CE2-6E955E101009}"/>
              </a:ext>
            </a:extLst>
          </p:cNvPr>
          <p:cNvCxnSpPr>
            <a:cxnSpLocks/>
          </p:cNvCxnSpPr>
          <p:nvPr/>
        </p:nvCxnSpPr>
        <p:spPr>
          <a:xfrm>
            <a:off x="6024729" y="8830721"/>
            <a:ext cx="108654" cy="2485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 flipV="1">
            <a:off x="8503078" y="9254554"/>
            <a:ext cx="33416" cy="2169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>
            <a:off x="7259688" y="8730947"/>
            <a:ext cx="108654" cy="2485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>
            <a:off x="8869918" y="7653871"/>
            <a:ext cx="280050" cy="3606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 flipV="1">
            <a:off x="7090362" y="9438548"/>
            <a:ext cx="76305" cy="1869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AF77AC6D-721E-4837-887D-3D37C15200E4}"/>
              </a:ext>
            </a:extLst>
          </p:cNvPr>
          <p:cNvCxnSpPr>
            <a:cxnSpLocks/>
            <a:stCxn id="395" idx="3"/>
          </p:cNvCxnSpPr>
          <p:nvPr/>
        </p:nvCxnSpPr>
        <p:spPr>
          <a:xfrm flipV="1">
            <a:off x="8318136" y="7933516"/>
            <a:ext cx="206340" cy="300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0BCA1FBE-283B-44AF-9ACA-DCC2B30EEFE3}"/>
              </a:ext>
            </a:extLst>
          </p:cNvPr>
          <p:cNvCxnSpPr>
            <a:cxnSpLocks/>
          </p:cNvCxnSpPr>
          <p:nvPr/>
        </p:nvCxnSpPr>
        <p:spPr>
          <a:xfrm flipH="1">
            <a:off x="8816783" y="8736940"/>
            <a:ext cx="333185" cy="3264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16684F9B-705C-48C2-B3C9-95EDA1984725}"/>
              </a:ext>
            </a:extLst>
          </p:cNvPr>
          <p:cNvCxnSpPr>
            <a:cxnSpLocks/>
          </p:cNvCxnSpPr>
          <p:nvPr/>
        </p:nvCxnSpPr>
        <p:spPr>
          <a:xfrm>
            <a:off x="7957019" y="8641979"/>
            <a:ext cx="244790" cy="3238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97F6A053-5509-405B-9A8C-C3F306BF581C}"/>
              </a:ext>
            </a:extLst>
          </p:cNvPr>
          <p:cNvCxnSpPr>
            <a:cxnSpLocks/>
            <a:stCxn id="568" idx="0"/>
          </p:cNvCxnSpPr>
          <p:nvPr/>
        </p:nvCxnSpPr>
        <p:spPr>
          <a:xfrm flipH="1" flipV="1">
            <a:off x="8222587" y="9377687"/>
            <a:ext cx="36662" cy="20094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5BAB4853-58FC-42EA-965B-C2C1F365C79F}"/>
              </a:ext>
            </a:extLst>
          </p:cNvPr>
          <p:cNvCxnSpPr>
            <a:cxnSpLocks/>
          </p:cNvCxnSpPr>
          <p:nvPr/>
        </p:nvCxnSpPr>
        <p:spPr>
          <a:xfrm flipH="1">
            <a:off x="8802647" y="7161305"/>
            <a:ext cx="157091" cy="1270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  <a:stCxn id="349" idx="2"/>
          </p:cNvCxnSpPr>
          <p:nvPr/>
        </p:nvCxnSpPr>
        <p:spPr>
          <a:xfrm>
            <a:off x="6207748" y="6407435"/>
            <a:ext cx="75592" cy="2504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  <a:stCxn id="352" idx="2"/>
          </p:cNvCxnSpPr>
          <p:nvPr/>
        </p:nvCxnSpPr>
        <p:spPr>
          <a:xfrm>
            <a:off x="6780382" y="6256370"/>
            <a:ext cx="152271" cy="4063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8045118" y="6383041"/>
            <a:ext cx="29646" cy="43454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6259774" y="7104959"/>
            <a:ext cx="16574" cy="2754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8" name="Picture 557">
            <a:extLst>
              <a:ext uri="{FF2B5EF4-FFF2-40B4-BE49-F238E27FC236}">
                <a16:creationId xmlns:a16="http://schemas.microsoft.com/office/drawing/2014/main" id="{18F5CAE0-DBC3-4E80-A118-9F40CEB18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33799" flipV="1">
            <a:off x="7298941" y="6278933"/>
            <a:ext cx="236464" cy="432391"/>
          </a:xfrm>
          <a:prstGeom prst="rect">
            <a:avLst/>
          </a:prstGeom>
        </p:spPr>
      </p:pic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C52036F9-30E6-4F0E-8AD5-B208BEC3871B}"/>
              </a:ext>
            </a:extLst>
          </p:cNvPr>
          <p:cNvCxnSpPr>
            <a:cxnSpLocks/>
          </p:cNvCxnSpPr>
          <p:nvPr/>
        </p:nvCxnSpPr>
        <p:spPr>
          <a:xfrm flipH="1">
            <a:off x="8426897" y="6504721"/>
            <a:ext cx="304786" cy="3311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F5EB4F7A-EEBF-42DA-BA06-10771623AF40}"/>
              </a:ext>
            </a:extLst>
          </p:cNvPr>
          <p:cNvCxnSpPr>
            <a:cxnSpLocks/>
          </p:cNvCxnSpPr>
          <p:nvPr/>
        </p:nvCxnSpPr>
        <p:spPr>
          <a:xfrm flipH="1">
            <a:off x="8599841" y="6770748"/>
            <a:ext cx="197614" cy="1650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838190EF-88C4-4CE4-9940-D55773BC873E}"/>
              </a:ext>
            </a:extLst>
          </p:cNvPr>
          <p:cNvCxnSpPr>
            <a:cxnSpLocks/>
          </p:cNvCxnSpPr>
          <p:nvPr/>
        </p:nvCxnSpPr>
        <p:spPr>
          <a:xfrm flipH="1">
            <a:off x="8271847" y="6107068"/>
            <a:ext cx="339096" cy="7370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3C8FB245-C963-4280-889E-8D4408E43EBA}"/>
              </a:ext>
            </a:extLst>
          </p:cNvPr>
          <p:cNvCxnSpPr>
            <a:cxnSpLocks/>
          </p:cNvCxnSpPr>
          <p:nvPr/>
        </p:nvCxnSpPr>
        <p:spPr>
          <a:xfrm>
            <a:off x="7046525" y="6434480"/>
            <a:ext cx="12534" cy="26450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  <a:endCxn id="3429" idx="2"/>
          </p:cNvCxnSpPr>
          <p:nvPr/>
        </p:nvCxnSpPr>
        <p:spPr>
          <a:xfrm flipH="1" flipV="1">
            <a:off x="4394703" y="7026443"/>
            <a:ext cx="355896" cy="4829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>
            <a:off x="2928102" y="6365649"/>
            <a:ext cx="190541" cy="3679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V="1">
            <a:off x="3091053" y="7148809"/>
            <a:ext cx="140136" cy="2285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CAB6AB5D-34A7-4141-8EF3-D3E6DED4CA29}"/>
              </a:ext>
            </a:extLst>
          </p:cNvPr>
          <p:cNvCxnSpPr>
            <a:cxnSpLocks/>
            <a:endCxn id="628" idx="0"/>
          </p:cNvCxnSpPr>
          <p:nvPr/>
        </p:nvCxnSpPr>
        <p:spPr>
          <a:xfrm>
            <a:off x="5696675" y="6384641"/>
            <a:ext cx="11028" cy="3400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959F6C19-4247-4DE3-9883-EDF4677F791A}"/>
              </a:ext>
            </a:extLst>
          </p:cNvPr>
          <p:cNvCxnSpPr>
            <a:cxnSpLocks/>
          </p:cNvCxnSpPr>
          <p:nvPr/>
        </p:nvCxnSpPr>
        <p:spPr>
          <a:xfrm>
            <a:off x="4554036" y="6404013"/>
            <a:ext cx="233079" cy="28291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17985B8-3792-4996-B337-BFBDC78B9BBC}"/>
              </a:ext>
            </a:extLst>
          </p:cNvPr>
          <p:cNvCxnSpPr>
            <a:cxnSpLocks/>
          </p:cNvCxnSpPr>
          <p:nvPr/>
        </p:nvCxnSpPr>
        <p:spPr>
          <a:xfrm>
            <a:off x="4137418" y="6325897"/>
            <a:ext cx="157592" cy="359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61E834D5-85F0-483E-856C-284B489D1537}"/>
              </a:ext>
            </a:extLst>
          </p:cNvPr>
          <p:cNvCxnSpPr>
            <a:cxnSpLocks/>
          </p:cNvCxnSpPr>
          <p:nvPr/>
        </p:nvCxnSpPr>
        <p:spPr>
          <a:xfrm>
            <a:off x="3633311" y="6520920"/>
            <a:ext cx="100148" cy="1711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403D8B35-8DD9-498F-9376-A73029B5D948}"/>
              </a:ext>
            </a:extLst>
          </p:cNvPr>
          <p:cNvCxnSpPr>
            <a:cxnSpLocks/>
          </p:cNvCxnSpPr>
          <p:nvPr/>
        </p:nvCxnSpPr>
        <p:spPr>
          <a:xfrm>
            <a:off x="2328824" y="6377970"/>
            <a:ext cx="216851" cy="4110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0DAD2E48-FA6E-4EEB-B363-E11EA839FC1A}"/>
              </a:ext>
            </a:extLst>
          </p:cNvPr>
          <p:cNvCxnSpPr>
            <a:cxnSpLocks/>
          </p:cNvCxnSpPr>
          <p:nvPr/>
        </p:nvCxnSpPr>
        <p:spPr>
          <a:xfrm flipV="1">
            <a:off x="2355680" y="7242697"/>
            <a:ext cx="0" cy="1914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1FE1882B-0FAF-40F7-87E3-B08A091B9D8A}"/>
              </a:ext>
            </a:extLst>
          </p:cNvPr>
          <p:cNvCxnSpPr>
            <a:cxnSpLocks/>
          </p:cNvCxnSpPr>
          <p:nvPr/>
        </p:nvCxnSpPr>
        <p:spPr>
          <a:xfrm flipV="1">
            <a:off x="4247913" y="7148809"/>
            <a:ext cx="47886" cy="2088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4884AF76-D313-48FF-98D2-B6E9DF9C0A7A}"/>
              </a:ext>
            </a:extLst>
          </p:cNvPr>
          <p:cNvCxnSpPr>
            <a:cxnSpLocks/>
          </p:cNvCxnSpPr>
          <p:nvPr/>
        </p:nvCxnSpPr>
        <p:spPr>
          <a:xfrm flipV="1">
            <a:off x="3768246" y="7186389"/>
            <a:ext cx="140136" cy="2285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1552707" y="6089756"/>
            <a:ext cx="186870" cy="696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0C47A416-6E90-451F-ABFC-41494998C8A9}"/>
              </a:ext>
            </a:extLst>
          </p:cNvPr>
          <p:cNvCxnSpPr>
            <a:cxnSpLocks/>
            <a:stCxn id="657" idx="3"/>
            <a:endCxn id="3445" idx="0"/>
          </p:cNvCxnSpPr>
          <p:nvPr/>
        </p:nvCxnSpPr>
        <p:spPr>
          <a:xfrm flipV="1">
            <a:off x="838604" y="6678737"/>
            <a:ext cx="748718" cy="41863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3" name="Picture 542">
            <a:extLst>
              <a:ext uri="{FF2B5EF4-FFF2-40B4-BE49-F238E27FC236}">
                <a16:creationId xmlns:a16="http://schemas.microsoft.com/office/drawing/2014/main" id="{63650929-B800-4C54-A61D-AF60D536B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33799" flipH="1" flipV="1">
            <a:off x="928450" y="4823950"/>
            <a:ext cx="220564" cy="403317"/>
          </a:xfrm>
          <a:prstGeom prst="rect">
            <a:avLst/>
          </a:prstGeom>
        </p:spPr>
      </p:pic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CA0D6C6D-F758-48D4-AD14-D0D8AEE6D9AF}"/>
              </a:ext>
            </a:extLst>
          </p:cNvPr>
          <p:cNvCxnSpPr>
            <a:cxnSpLocks/>
          </p:cNvCxnSpPr>
          <p:nvPr/>
        </p:nvCxnSpPr>
        <p:spPr>
          <a:xfrm flipV="1">
            <a:off x="794725" y="6266044"/>
            <a:ext cx="341709" cy="23054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93411101-C53F-4CE6-B23F-4A052B538BA9}"/>
              </a:ext>
            </a:extLst>
          </p:cNvPr>
          <p:cNvCxnSpPr>
            <a:cxnSpLocks/>
          </p:cNvCxnSpPr>
          <p:nvPr/>
        </p:nvCxnSpPr>
        <p:spPr>
          <a:xfrm flipH="1">
            <a:off x="1623880" y="6244490"/>
            <a:ext cx="421751" cy="2297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" name="Picture 634">
            <a:extLst>
              <a:ext uri="{FF2B5EF4-FFF2-40B4-BE49-F238E27FC236}">
                <a16:creationId xmlns:a16="http://schemas.microsoft.com/office/drawing/2014/main" id="{41DC129C-ED67-4A8F-A3F7-96F15B5A8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564536" flipH="1" flipV="1">
            <a:off x="820615" y="5212058"/>
            <a:ext cx="220564" cy="403317"/>
          </a:xfrm>
          <a:prstGeom prst="rect">
            <a:avLst/>
          </a:prstGeom>
        </p:spPr>
      </p:pic>
      <p:pic>
        <p:nvPicPr>
          <p:cNvPr id="647" name="Picture 646">
            <a:extLst>
              <a:ext uri="{FF2B5EF4-FFF2-40B4-BE49-F238E27FC236}">
                <a16:creationId xmlns:a16="http://schemas.microsoft.com/office/drawing/2014/main" id="{C5C228EB-CC19-4AD1-B160-47942A250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33799" flipH="1" flipV="1">
            <a:off x="1225633" y="4452030"/>
            <a:ext cx="220564" cy="403317"/>
          </a:xfrm>
          <a:prstGeom prst="rect">
            <a:avLst/>
          </a:prstGeom>
        </p:spPr>
      </p:pic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5199301" y="4876474"/>
            <a:ext cx="95272" cy="39608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>
            <a:off x="3772564" y="4167574"/>
            <a:ext cx="81299" cy="2840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>
            <a:off x="7069875" y="4057149"/>
            <a:ext cx="178899" cy="3671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V="1">
            <a:off x="3412541" y="4748579"/>
            <a:ext cx="34587" cy="47954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CFDCA400-B7A6-493F-A76C-A2A7A0573E1D}"/>
              </a:ext>
            </a:extLst>
          </p:cNvPr>
          <p:cNvCxnSpPr>
            <a:cxnSpLocks/>
          </p:cNvCxnSpPr>
          <p:nvPr/>
        </p:nvCxnSpPr>
        <p:spPr>
          <a:xfrm flipV="1">
            <a:off x="6942843" y="4902916"/>
            <a:ext cx="103682" cy="29227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614A2470-1CCB-4DAD-997A-4F0FD9CB7672}"/>
              </a:ext>
            </a:extLst>
          </p:cNvPr>
          <p:cNvCxnSpPr>
            <a:cxnSpLocks/>
          </p:cNvCxnSpPr>
          <p:nvPr/>
        </p:nvCxnSpPr>
        <p:spPr>
          <a:xfrm>
            <a:off x="5101763" y="4207351"/>
            <a:ext cx="81299" cy="2840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F6FEFD7B-7F48-4182-B1FA-C5D64AA4493D}"/>
              </a:ext>
            </a:extLst>
          </p:cNvPr>
          <p:cNvCxnSpPr>
            <a:cxnSpLocks/>
          </p:cNvCxnSpPr>
          <p:nvPr/>
        </p:nvCxnSpPr>
        <p:spPr>
          <a:xfrm flipH="1" flipV="1">
            <a:off x="4415493" y="4914700"/>
            <a:ext cx="206296" cy="3824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EDD2A2D1-88D4-48FE-BE25-9CB90BE2DA8C}"/>
              </a:ext>
            </a:extLst>
          </p:cNvPr>
          <p:cNvCxnSpPr>
            <a:cxnSpLocks/>
          </p:cNvCxnSpPr>
          <p:nvPr/>
        </p:nvCxnSpPr>
        <p:spPr>
          <a:xfrm flipH="1">
            <a:off x="4137628" y="3995209"/>
            <a:ext cx="112033" cy="5161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4" name="Picture 673">
            <a:extLst>
              <a:ext uri="{FF2B5EF4-FFF2-40B4-BE49-F238E27FC236}">
                <a16:creationId xmlns:a16="http://schemas.microsoft.com/office/drawing/2014/main" id="{473559EB-2E22-4CFC-86C5-9EB439901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33799" flipV="1">
            <a:off x="6512683" y="3970079"/>
            <a:ext cx="288394" cy="527348"/>
          </a:xfrm>
          <a:prstGeom prst="rect">
            <a:avLst/>
          </a:prstGeom>
        </p:spPr>
      </p:pic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BB50E7B2-6437-44E4-AFE0-393BF8FB766A}"/>
              </a:ext>
            </a:extLst>
          </p:cNvPr>
          <p:cNvCxnSpPr>
            <a:cxnSpLocks/>
          </p:cNvCxnSpPr>
          <p:nvPr/>
        </p:nvCxnSpPr>
        <p:spPr>
          <a:xfrm flipH="1" flipV="1">
            <a:off x="4069838" y="4837437"/>
            <a:ext cx="139938" cy="2988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2">
            <a:extLst>
              <a:ext uri="{FF2B5EF4-FFF2-40B4-BE49-F238E27FC236}">
                <a16:creationId xmlns:a16="http://schemas.microsoft.com/office/drawing/2014/main" id="{78AF43BB-974A-45FB-8960-3FA42C368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13" y="17154120"/>
            <a:ext cx="9413875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652" name="Picture 651">
            <a:extLst>
              <a:ext uri="{FF2B5EF4-FFF2-40B4-BE49-F238E27FC236}">
                <a16:creationId xmlns:a16="http://schemas.microsoft.com/office/drawing/2014/main" id="{EB4D5E5E-5383-4ADB-85AD-2F4196986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26841" y="13542709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052605" y="15408616"/>
            <a:ext cx="6193656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22230" y="11253949"/>
            <a:ext cx="2951925" cy="223754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07406" y="13238107"/>
            <a:ext cx="5842000" cy="622300"/>
          </a:xfrm>
          <a:prstGeom prst="rect">
            <a:avLst/>
          </a:prstGeom>
          <a:solidFill>
            <a:srgbClr val="971B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334750" y="10908441"/>
            <a:ext cx="5644995" cy="60371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1025108" y="9205492"/>
            <a:ext cx="2606223" cy="2001202"/>
          </a:xfrm>
          <a:prstGeom prst="blockArc">
            <a:avLst>
              <a:gd name="adj1" fmla="val 10717905"/>
              <a:gd name="adj2" fmla="val 21561212"/>
              <a:gd name="adj3" fmla="val 30874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529554" y="6910969"/>
            <a:ext cx="2839703" cy="2287588"/>
          </a:xfrm>
          <a:prstGeom prst="blockArc">
            <a:avLst>
              <a:gd name="adj1" fmla="val 10800000"/>
              <a:gd name="adj2" fmla="val 19732"/>
              <a:gd name="adj3" fmla="val 27738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2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329851" y="8872709"/>
            <a:ext cx="5552426" cy="61125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1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200343" y="6627352"/>
            <a:ext cx="4619949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      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3067447" y="4377272"/>
            <a:ext cx="4354104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079336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639797" y="4698667"/>
            <a:ext cx="2911911" cy="2271713"/>
          </a:xfrm>
          <a:prstGeom prst="blockArc">
            <a:avLst>
              <a:gd name="adj1" fmla="val 10800000"/>
              <a:gd name="adj2" fmla="val 33187"/>
              <a:gd name="adj3" fmla="val 28680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   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188874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985223" y="6862131"/>
            <a:ext cx="1091355" cy="110373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1067318" y="6939181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7353110" y="11665654"/>
            <a:ext cx="1214438" cy="122595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7450800" y="11741562"/>
            <a:ext cx="1027121" cy="1040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237942" y="12446617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327579" y="12556060"/>
            <a:ext cx="1084929" cy="1101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890" y="11962020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72" y="6981496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822" y="6979560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379374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015809" y="7829876"/>
            <a:ext cx="1091355" cy="10471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065283" y="7882710"/>
            <a:ext cx="976953" cy="9243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26" y="8002837"/>
            <a:ext cx="808497" cy="2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188" y="8020367"/>
            <a:ext cx="874719" cy="8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077181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18925" y="15151100"/>
            <a:ext cx="965336" cy="1017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256924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15883988"/>
            <a:ext cx="50404" cy="3944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" name="TextBox 292">
            <a:extLst>
              <a:ext uri="{FF2B5EF4-FFF2-40B4-BE49-F238E27FC236}">
                <a16:creationId xmlns:a16="http://schemas.microsoft.com/office/drawing/2014/main" id="{4DED4934-0B27-4A45-8D46-419C39F2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31" y="2455538"/>
            <a:ext cx="120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Become fluent in the fundamentals of mathematics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6739719" y="1787240"/>
            <a:ext cx="23813" cy="1082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0" name="TextBox 321">
            <a:extLst>
              <a:ext uri="{FF2B5EF4-FFF2-40B4-BE49-F238E27FC236}">
                <a16:creationId xmlns:a16="http://schemas.microsoft.com/office/drawing/2014/main" id="{456B0559-B9F8-4D58-B82A-6CE38174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57" y="2881682"/>
            <a:ext cx="1108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olidFill>
                  <a:srgbClr val="217C88"/>
                </a:solidFill>
              </a:rPr>
              <a:t>Reason deductively</a:t>
            </a:r>
          </a:p>
        </p:txBody>
      </p:sp>
      <p:sp>
        <p:nvSpPr>
          <p:cNvPr id="3244" name="TextBox 360">
            <a:extLst>
              <a:ext uri="{FF2B5EF4-FFF2-40B4-BE49-F238E27FC236}">
                <a16:creationId xmlns:a16="http://schemas.microsoft.com/office/drawing/2014/main" id="{C31CCC71-109C-496E-9430-40C89D05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93" y="2552049"/>
            <a:ext cx="1123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Extend and </a:t>
            </a:r>
            <a:r>
              <a:rPr lang="en-US" altLang="en-US" sz="800" dirty="0" err="1">
                <a:solidFill>
                  <a:srgbClr val="217C88"/>
                </a:solidFill>
              </a:rPr>
              <a:t>formalise</a:t>
            </a:r>
            <a:r>
              <a:rPr lang="en-US" altLang="en-US" sz="800" dirty="0">
                <a:solidFill>
                  <a:srgbClr val="217C88"/>
                </a:solidFill>
              </a:rPr>
              <a:t> knowledge</a:t>
            </a:r>
          </a:p>
        </p:txBody>
      </p:sp>
      <p:sp>
        <p:nvSpPr>
          <p:cNvPr id="3247" name="TextBox 368">
            <a:extLst>
              <a:ext uri="{FF2B5EF4-FFF2-40B4-BE49-F238E27FC236}">
                <a16:creationId xmlns:a16="http://schemas.microsoft.com/office/drawing/2014/main" id="{9431BB28-527B-40AE-BA34-B46089A9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935" y="2798166"/>
            <a:ext cx="861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Solve multi-step problems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173554" y="2150092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220608" y="2056194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1" name="TextBox 384">
            <a:extLst>
              <a:ext uri="{FF2B5EF4-FFF2-40B4-BE49-F238E27FC236}">
                <a16:creationId xmlns:a16="http://schemas.microsoft.com/office/drawing/2014/main" id="{8391E14C-2E67-4994-A60B-0BF48CD8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89" y="2536594"/>
            <a:ext cx="1069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Extend fluency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3958299" y="1802430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6" name="TextBox 392">
            <a:extLst>
              <a:ext uri="{FF2B5EF4-FFF2-40B4-BE49-F238E27FC236}">
                <a16:creationId xmlns:a16="http://schemas.microsoft.com/office/drawing/2014/main" id="{06F1921F-A7B9-49E1-9114-B016D216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837" y="2567992"/>
            <a:ext cx="1500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Solve problems with increasing sophistication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3121170" y="1983097"/>
            <a:ext cx="22225" cy="933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8" name="TextBox 394">
            <a:extLst>
              <a:ext uri="{FF2B5EF4-FFF2-40B4-BE49-F238E27FC236}">
                <a16:creationId xmlns:a16="http://schemas.microsoft.com/office/drawing/2014/main" id="{36A369C7-02B2-4B1A-B7FB-3A1355D1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488" y="2903995"/>
            <a:ext cx="1498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Begin to follow lines of enquiry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2567707" y="1927503"/>
            <a:ext cx="14588" cy="5091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364874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443" y="15273164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 rot="2882444" flipH="1">
            <a:off x="1758847" y="15158864"/>
            <a:ext cx="45719" cy="694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911" y="15508154"/>
            <a:ext cx="977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NUMBER SENSE &amp; CALCULATIONS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3232780" y="14661540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65" y="12743511"/>
            <a:ext cx="103296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96" y="12661299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3007066" y="15268651"/>
            <a:ext cx="60382" cy="17440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>
            <a:off x="2244126" y="15313596"/>
            <a:ext cx="62070" cy="7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243" y="15515872"/>
            <a:ext cx="1691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EXPRESSIONS &amp; </a:t>
            </a:r>
          </a:p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EQUATIONS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49" y="91381"/>
            <a:ext cx="583317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b="1" dirty="0"/>
              <a:t>Mathematics</a:t>
            </a:r>
          </a:p>
          <a:p>
            <a:r>
              <a:rPr lang="en-GB" altLang="en-US" sz="2800" b="1" dirty="0"/>
              <a:t>Higher Tier Learning Journey</a:t>
            </a: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 rot="15368658">
            <a:off x="984472" y="14721672"/>
            <a:ext cx="6490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ANGLES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20650594">
            <a:off x="8133357" y="13189479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2925016" y="13201059"/>
            <a:ext cx="45719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2486977" y="10836320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486486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691658" y="10934764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62" name="TextBox 365">
            <a:extLst>
              <a:ext uri="{FF2B5EF4-FFF2-40B4-BE49-F238E27FC236}">
                <a16:creationId xmlns:a16="http://schemas.microsoft.com/office/drawing/2014/main" id="{7FD5F2D3-4587-4A0A-B11F-94643FEF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506" y="2527391"/>
            <a:ext cx="1231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Use mathematical language precisely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8167688" y="2069089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7450789" y="2038968"/>
            <a:ext cx="0" cy="4587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700" y="15588733"/>
            <a:ext cx="1508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MEASURES</a:t>
            </a:r>
          </a:p>
        </p:txBody>
      </p:sp>
      <p:sp>
        <p:nvSpPr>
          <p:cNvPr id="413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204" y="15416758"/>
            <a:ext cx="7917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PERIMETER, AREA AND COORDINATES</a:t>
            </a:r>
          </a:p>
        </p:txBody>
      </p:sp>
      <p:sp>
        <p:nvSpPr>
          <p:cNvPr id="415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45" y="15415410"/>
            <a:ext cx="875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FACTORS, MULTIPLES &amp; PRIMES</a:t>
            </a:r>
          </a:p>
        </p:txBody>
      </p:sp>
      <p:sp>
        <p:nvSpPr>
          <p:cNvPr id="417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 rot="963657">
            <a:off x="1478981" y="15587353"/>
            <a:ext cx="9763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FRACTIONS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5473431" y="15254432"/>
            <a:ext cx="83530" cy="71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4622681" y="15301625"/>
            <a:ext cx="549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3800155" y="15376261"/>
            <a:ext cx="61531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3710904" y="13159550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556939" y="13103052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478037" y="13144012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428826" y="13109927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129" y="11013371"/>
            <a:ext cx="142013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LINEAR GRAPHS, COMPOUND MEASURES AND MOTION-TIME GRAPHS</a:t>
            </a:r>
          </a:p>
        </p:txBody>
      </p:sp>
      <p:sp>
        <p:nvSpPr>
          <p:cNvPr id="465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603" y="10974062"/>
            <a:ext cx="910851" cy="553998"/>
          </a:xfrm>
          <a:prstGeom prst="rect">
            <a:avLst/>
          </a:prstGeom>
          <a:solidFill>
            <a:srgbClr val="971B37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INEQUALITIES &amp; QUADRATIC EQUATIONS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flipH="1">
            <a:off x="6949657" y="10918790"/>
            <a:ext cx="53290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252879" y="10882707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694316" y="10870650"/>
            <a:ext cx="51264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3469843">
            <a:off x="1598979" y="10182403"/>
            <a:ext cx="66498" cy="8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6790889">
            <a:off x="1428462" y="9379174"/>
            <a:ext cx="45719" cy="1000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998" y="6764833"/>
            <a:ext cx="4714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Indices</a:t>
            </a:r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 rot="14112073">
            <a:off x="903809" y="6461197"/>
            <a:ext cx="159448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Further Statistics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209491" y="8856198"/>
            <a:ext cx="45719" cy="77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895744" y="8850403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9040686">
            <a:off x="8636065" y="8499428"/>
            <a:ext cx="46973" cy="95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6229636" flipH="1">
            <a:off x="8908584" y="7801667"/>
            <a:ext cx="45719" cy="881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746575" y="6553779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240346" y="6586707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816500" y="4343449"/>
            <a:ext cx="79244" cy="697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5006086">
            <a:off x="1348516" y="5425501"/>
            <a:ext cx="45719" cy="84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 flipV="1">
            <a:off x="2724428" y="4948746"/>
            <a:ext cx="61692" cy="2372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  <a:stCxn id="709" idx="0"/>
          </p:cNvCxnSpPr>
          <p:nvPr/>
        </p:nvCxnSpPr>
        <p:spPr>
          <a:xfrm flipV="1">
            <a:off x="5644960" y="11470482"/>
            <a:ext cx="32247" cy="3591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961147" y="6185598"/>
            <a:ext cx="113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Combining transformations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  <a:stCxn id="662" idx="2"/>
          </p:cNvCxnSpPr>
          <p:nvPr/>
        </p:nvCxnSpPr>
        <p:spPr>
          <a:xfrm>
            <a:off x="2531475" y="4268763"/>
            <a:ext cx="41648" cy="2055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>
            <a:off x="5780300" y="4245428"/>
            <a:ext cx="9376" cy="2189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6559882" y="16025572"/>
            <a:ext cx="71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Estimating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605" y="16363197"/>
            <a:ext cx="508053" cy="483165"/>
          </a:xfrm>
          <a:prstGeom prst="rect">
            <a:avLst/>
          </a:prstGeom>
        </p:spPr>
      </p:pic>
      <p:sp>
        <p:nvSpPr>
          <p:cNvPr id="294" name="TextBox 293"/>
          <p:cNvSpPr txBox="1"/>
          <p:nvPr/>
        </p:nvSpPr>
        <p:spPr>
          <a:xfrm>
            <a:off x="1994237" y="14782768"/>
            <a:ext cx="92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Add, subtract fractions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598410" y="14101041"/>
            <a:ext cx="67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Volume of prisms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754241" y="10429484"/>
            <a:ext cx="111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Equations of lines from graphs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1769025" y="11763304"/>
            <a:ext cx="79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Angles in polygons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255808" y="11717406"/>
            <a:ext cx="97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Speed and rates problems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8367279" y="14906455"/>
            <a:ext cx="660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Reflections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7810731" y="14094332"/>
            <a:ext cx="659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Rotations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8282004" y="14790592"/>
            <a:ext cx="76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Translations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7210680" y="14067416"/>
            <a:ext cx="76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Enlargements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5843413" y="6068881"/>
            <a:ext cx="72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Direct proportion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7287589" y="5942991"/>
            <a:ext cx="74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Position to term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490039" y="6040926"/>
            <a:ext cx="580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Sampling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8415188" y="9484810"/>
            <a:ext cx="76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set notation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 flipV="1">
            <a:off x="7484519" y="7204349"/>
            <a:ext cx="142769" cy="2974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/>
          <p:cNvSpPr txBox="1"/>
          <p:nvPr/>
        </p:nvSpPr>
        <p:spPr>
          <a:xfrm>
            <a:off x="173145" y="6467401"/>
            <a:ext cx="76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Histograms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7610475" y="7794333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density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9171768" y="7390066"/>
            <a:ext cx="65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pressure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2514511" y="5918579"/>
            <a:ext cx="70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Expanding triple  brackets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9073921" y="8471199"/>
            <a:ext cx="86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Dependent events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7621261" y="6188207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Acceleration</a:t>
            </a:r>
          </a:p>
        </p:txBody>
      </p:sp>
      <p:sp>
        <p:nvSpPr>
          <p:cNvPr id="445" name="TextBox 444"/>
          <p:cNvSpPr txBox="1"/>
          <p:nvPr/>
        </p:nvSpPr>
        <p:spPr>
          <a:xfrm>
            <a:off x="7527212" y="16214186"/>
            <a:ext cx="71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Labelling place value</a:t>
            </a:r>
          </a:p>
        </p:txBody>
      </p:sp>
      <p:sp>
        <p:nvSpPr>
          <p:cNvPr id="447" name="TextBox 446"/>
          <p:cNvSpPr txBox="1"/>
          <p:nvPr/>
        </p:nvSpPr>
        <p:spPr>
          <a:xfrm>
            <a:off x="7119887" y="16450126"/>
            <a:ext cx="71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Ordering integers and decimals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7231828" y="14759718"/>
            <a:ext cx="71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Rounding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6615284" y="14871556"/>
            <a:ext cx="71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Inequality symbols</a:t>
            </a:r>
          </a:p>
        </p:txBody>
      </p:sp>
      <p:sp>
        <p:nvSpPr>
          <p:cNvPr id="463" name="TextBox 462"/>
          <p:cNvSpPr txBox="1"/>
          <p:nvPr/>
        </p:nvSpPr>
        <p:spPr>
          <a:xfrm>
            <a:off x="2963310" y="16183030"/>
            <a:ext cx="10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Perimeter and area of rectangles &amp; triangles</a:t>
            </a:r>
          </a:p>
        </p:txBody>
      </p:sp>
      <p:sp>
        <p:nvSpPr>
          <p:cNvPr id="464" name="TextBox 463"/>
          <p:cNvSpPr txBox="1"/>
          <p:nvPr/>
        </p:nvSpPr>
        <p:spPr>
          <a:xfrm>
            <a:off x="5007496" y="14824065"/>
            <a:ext cx="861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Converting units of length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2500840" y="14918093"/>
            <a:ext cx="103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Finding prime numbers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3774086" y="16129417"/>
            <a:ext cx="856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Line properties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4024309" y="14972436"/>
            <a:ext cx="1031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Shape properties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6267447" y="16489832"/>
            <a:ext cx="10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Multiplying and dividing negative numbers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206517" y="15544917"/>
            <a:ext cx="10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Expanding and factorising with single brackets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5615449" y="14930947"/>
            <a:ext cx="964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Substitution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1164225" y="16077220"/>
            <a:ext cx="13015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Comparing fractions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1031752" y="16196254"/>
            <a:ext cx="99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Ordering fractions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237942" y="14259460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Averages and range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3075056" y="12430596"/>
            <a:ext cx="9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Fractional Increase and decrease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5478037" y="12747633"/>
            <a:ext cx="87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Introduction to Standard Form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4809564" y="13951243"/>
            <a:ext cx="102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Areas of parallelograms and trapeziums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4980819" y="12503792"/>
            <a:ext cx="76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Coordinates and midpoints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2130957" y="9844236"/>
            <a:ext cx="10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Compound Interest</a:t>
            </a:r>
          </a:p>
          <a:p>
            <a:endParaRPr lang="en-GB" sz="800" dirty="0"/>
          </a:p>
          <a:p>
            <a:r>
              <a:rPr lang="en-GB" sz="800" dirty="0"/>
              <a:t>Growth and decay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6087" y="12130158"/>
            <a:ext cx="481381" cy="466601"/>
          </a:xfrm>
          <a:prstGeom prst="rect">
            <a:avLst/>
          </a:prstGeom>
        </p:spPr>
      </p:pic>
      <p:pic>
        <p:nvPicPr>
          <p:cNvPr id="1034" name="Picture 10" descr="Transformation Geometry: Translations, Reflections, and Rotation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53772" b="17986"/>
          <a:stretch/>
        </p:blipFill>
        <p:spPr bwMode="auto">
          <a:xfrm>
            <a:off x="3290026" y="14628986"/>
            <a:ext cx="684524" cy="6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Create Venn Diagrams Easily Using Creately - Creately Blo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51" y="12419745"/>
            <a:ext cx="594956" cy="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rea and Circumference- Circle | andymath.com"/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6090" r="5573" b="5057"/>
          <a:stretch/>
        </p:blipFill>
        <p:spPr bwMode="auto">
          <a:xfrm>
            <a:off x="4796801" y="12085048"/>
            <a:ext cx="625887" cy="4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TextBox 323"/>
          <p:cNvSpPr txBox="1"/>
          <p:nvPr/>
        </p:nvSpPr>
        <p:spPr>
          <a:xfrm>
            <a:off x="6536229" y="12731802"/>
            <a:ext cx="80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Surface Area of prisms</a:t>
            </a:r>
          </a:p>
        </p:txBody>
      </p:sp>
      <p:pic>
        <p:nvPicPr>
          <p:cNvPr id="1044" name="Picture 20" descr="Functional Skills math converting between metric units crib sheet ...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27033" r="5619" b="39458"/>
          <a:stretch/>
        </p:blipFill>
        <p:spPr bwMode="auto">
          <a:xfrm>
            <a:off x="4291063" y="14721840"/>
            <a:ext cx="762351" cy="3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/>
          <a:srcRect l="11063" t="4158" r="37389" b="5734"/>
          <a:stretch/>
        </p:blipFill>
        <p:spPr>
          <a:xfrm>
            <a:off x="8776333" y="13879483"/>
            <a:ext cx="443303" cy="381402"/>
          </a:xfrm>
          <a:prstGeom prst="rect">
            <a:avLst/>
          </a:prstGeom>
        </p:spPr>
      </p:pic>
      <p:pic>
        <p:nvPicPr>
          <p:cNvPr id="1046" name="Picture 22" descr="Copy Of Perimeter And Area - Lessons - Tes Teach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t="22067" r="17478" b="22940"/>
          <a:stretch/>
        </p:blipFill>
        <p:spPr bwMode="auto">
          <a:xfrm>
            <a:off x="3515971" y="16516992"/>
            <a:ext cx="917158" cy="4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ngles in parallel lines- corresponding angles - YouTube"/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26897" r="7570" b="12825"/>
          <a:stretch/>
        </p:blipFill>
        <p:spPr bwMode="auto">
          <a:xfrm>
            <a:off x="8797455" y="9096575"/>
            <a:ext cx="628182" cy="3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 modelling- a powerful visual approach for introducing number ...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36835" r="26346" b="35282"/>
          <a:stretch/>
        </p:blipFill>
        <p:spPr bwMode="auto">
          <a:xfrm>
            <a:off x="3785163" y="11791040"/>
            <a:ext cx="1021273" cy="3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ractions,decimals,percentage equivalence poster | Teaching Resources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5" y="13736768"/>
            <a:ext cx="605219" cy="4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Negative numbers explained for primary-school parents | Negative ...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77" y="14516972"/>
            <a:ext cx="460722" cy="4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Graphing Inequalities on a Number Line - KATE'S MATH LESSONS"/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r="645" b="37510"/>
          <a:stretch/>
        </p:blipFill>
        <p:spPr bwMode="auto">
          <a:xfrm>
            <a:off x="8703257" y="13562217"/>
            <a:ext cx="821225" cy="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Plan and Elevation Drawings of 3D shapes - Mr-Mathematics.com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39" y="14372705"/>
            <a:ext cx="707661" cy="6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98188" y="16314310"/>
            <a:ext cx="892978" cy="563072"/>
          </a:xfrm>
          <a:prstGeom prst="rect">
            <a:avLst/>
          </a:prstGeom>
        </p:spPr>
      </p:pic>
      <p:sp>
        <p:nvSpPr>
          <p:cNvPr id="418" name="Rectangle 417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8795849">
            <a:off x="1610610" y="13431071"/>
            <a:ext cx="4963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5202650">
            <a:off x="1332127" y="14721481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5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 rot="3332514">
            <a:off x="1182180" y="15215520"/>
            <a:ext cx="6781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BRACKETS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-3900000" flipH="1">
            <a:off x="8612670" y="12611610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5384571">
            <a:off x="8812326" y="11688982"/>
            <a:ext cx="45719" cy="67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-8100000">
            <a:off x="8314860" y="11083444"/>
            <a:ext cx="45719" cy="58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flipH="1">
            <a:off x="4640257" y="6586707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1049AB6F-A82F-44F3-99F7-0C6E3102567D}"/>
              </a:ext>
            </a:extLst>
          </p:cNvPr>
          <p:cNvSpPr txBox="1"/>
          <p:nvPr/>
        </p:nvSpPr>
        <p:spPr>
          <a:xfrm>
            <a:off x="5342385" y="10208221"/>
            <a:ext cx="80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Rearranging expressions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0BA81DDF-CB8C-4B4F-B02A-737EE319873B}"/>
              </a:ext>
            </a:extLst>
          </p:cNvPr>
          <p:cNvSpPr txBox="1"/>
          <p:nvPr/>
        </p:nvSpPr>
        <p:spPr>
          <a:xfrm>
            <a:off x="6149564" y="10545923"/>
            <a:ext cx="97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Linear inequalities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E60967AA-D6CB-49FD-AA80-BB476F5ECEA2}"/>
              </a:ext>
            </a:extLst>
          </p:cNvPr>
          <p:cNvSpPr txBox="1"/>
          <p:nvPr/>
        </p:nvSpPr>
        <p:spPr>
          <a:xfrm>
            <a:off x="8100386" y="10220291"/>
            <a:ext cx="96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 solving with Standard Form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23EB7BAD-DAD3-4331-8BC3-BCB0EA165F53}"/>
              </a:ext>
            </a:extLst>
          </p:cNvPr>
          <p:cNvSpPr txBox="1"/>
          <p:nvPr/>
        </p:nvSpPr>
        <p:spPr>
          <a:xfrm>
            <a:off x="7231874" y="10180821"/>
            <a:ext cx="100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Theoretical and experimental probability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E3117BA6-9F90-485C-8B6F-F25A517E85CA}"/>
              </a:ext>
            </a:extLst>
          </p:cNvPr>
          <p:cNvSpPr txBox="1"/>
          <p:nvPr/>
        </p:nvSpPr>
        <p:spPr>
          <a:xfrm>
            <a:off x="8709715" y="10657640"/>
            <a:ext cx="68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Percentage change</a:t>
            </a:r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D395BF84-B2CA-4382-A005-368EDDD0B234}"/>
              </a:ext>
            </a:extLst>
          </p:cNvPr>
          <p:cNvSpPr txBox="1"/>
          <p:nvPr/>
        </p:nvSpPr>
        <p:spPr>
          <a:xfrm>
            <a:off x="5656481" y="14008101"/>
            <a:ext cx="86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Constructing nets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CE65B29B-AA06-4FF2-9FA4-A6D280F89F93}"/>
              </a:ext>
            </a:extLst>
          </p:cNvPr>
          <p:cNvSpPr txBox="1"/>
          <p:nvPr/>
        </p:nvSpPr>
        <p:spPr>
          <a:xfrm>
            <a:off x="3737377" y="12710812"/>
            <a:ext cx="707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Index laws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54F7A855-90C8-4D46-83BC-61E930FB17CC}"/>
              </a:ext>
            </a:extLst>
          </p:cNvPr>
          <p:cNvSpPr txBox="1"/>
          <p:nvPr/>
        </p:nvSpPr>
        <p:spPr>
          <a:xfrm>
            <a:off x="4542960" y="12538857"/>
            <a:ext cx="76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Significant figures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CA634082-C2E2-462C-8EC8-6D4065B744C6}"/>
              </a:ext>
            </a:extLst>
          </p:cNvPr>
          <p:cNvSpPr txBox="1"/>
          <p:nvPr/>
        </p:nvSpPr>
        <p:spPr>
          <a:xfrm>
            <a:off x="1952316" y="13986849"/>
            <a:ext cx="95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Reverse fractions of amount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126F607C-841B-4B8E-98BA-14D36DEBDEC4}"/>
              </a:ext>
            </a:extLst>
          </p:cNvPr>
          <p:cNvSpPr txBox="1"/>
          <p:nvPr/>
        </p:nvSpPr>
        <p:spPr>
          <a:xfrm>
            <a:off x="55676" y="14552588"/>
            <a:ext cx="71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Identifying and estimating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42ED6D8E-DF1A-4849-9397-01CB644D8A2E}"/>
              </a:ext>
            </a:extLst>
          </p:cNvPr>
          <p:cNvSpPr txBox="1"/>
          <p:nvPr/>
        </p:nvSpPr>
        <p:spPr>
          <a:xfrm>
            <a:off x="76517" y="14979974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Names of lines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5625475D-627D-4B83-A55F-3820864CB2D4}"/>
              </a:ext>
            </a:extLst>
          </p:cNvPr>
          <p:cNvSpPr txBox="1"/>
          <p:nvPr/>
        </p:nvSpPr>
        <p:spPr>
          <a:xfrm>
            <a:off x="1519523" y="12776925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 solving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4A99AC3C-229A-40D0-997A-139CA00B1A27}"/>
              </a:ext>
            </a:extLst>
          </p:cNvPr>
          <p:cNvSpPr txBox="1"/>
          <p:nvPr/>
        </p:nvSpPr>
        <p:spPr>
          <a:xfrm>
            <a:off x="5435598" y="16219170"/>
            <a:ext cx="757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Forming expressions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54B0BA-84AF-403A-8802-446A731B9B14}"/>
              </a:ext>
            </a:extLst>
          </p:cNvPr>
          <p:cNvSpPr txBox="1"/>
          <p:nvPr/>
        </p:nvSpPr>
        <p:spPr>
          <a:xfrm>
            <a:off x="564619" y="1398710"/>
            <a:ext cx="112693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2025-26</a:t>
            </a:r>
          </a:p>
          <a:p>
            <a:pPr algn="ctr"/>
            <a:r>
              <a:rPr lang="en-GB" sz="1000" dirty="0"/>
              <a:t>(Y11 following existing scheme)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D642B-B683-4DC6-B794-DC4E2EF89818}"/>
              </a:ext>
            </a:extLst>
          </p:cNvPr>
          <p:cNvSpPr txBox="1"/>
          <p:nvPr/>
        </p:nvSpPr>
        <p:spPr>
          <a:xfrm>
            <a:off x="2349787" y="13438600"/>
            <a:ext cx="761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PROBABILITY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AEEC4B9-A6E1-410F-8C65-808E15150D0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42378" y="15190531"/>
            <a:ext cx="73730" cy="11208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8FFA1E0-F649-4A47-BBE8-D86E10A8D29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24845" y="13165944"/>
            <a:ext cx="54869" cy="76816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84C0A73-051A-4EA2-8868-74D3149ED316}"/>
              </a:ext>
            </a:extLst>
          </p:cNvPr>
          <p:cNvSpPr txBox="1"/>
          <p:nvPr/>
        </p:nvSpPr>
        <p:spPr>
          <a:xfrm>
            <a:off x="1255772" y="10046355"/>
            <a:ext cx="88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TRANSFORMATIONS, SIMILARITY &amp; CONGRUENCY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0532E7-B9FF-40F5-A20F-BC7D2298BB42}"/>
              </a:ext>
            </a:extLst>
          </p:cNvPr>
          <p:cNvSpPr txBox="1"/>
          <p:nvPr/>
        </p:nvSpPr>
        <p:spPr>
          <a:xfrm rot="18099860">
            <a:off x="1382012" y="9199690"/>
            <a:ext cx="91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DATA, VECTORS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C201F95-F4D0-4E73-9A0D-E5C50B82F2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2294680" y="8863866"/>
            <a:ext cx="49018" cy="8068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DC41D20-C5AA-4F07-A813-85071E661D8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87739" y="8829483"/>
            <a:ext cx="51728" cy="758755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DB842A82-F954-4D14-AE14-D7FB53D2FD06}"/>
              </a:ext>
            </a:extLst>
          </p:cNvPr>
          <p:cNvSpPr/>
          <p:nvPr/>
        </p:nvSpPr>
        <p:spPr>
          <a:xfrm>
            <a:off x="5897673" y="16235409"/>
            <a:ext cx="920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Solving Equations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D9E0EB6-8856-4E8E-920A-AF55289FF92B}"/>
              </a:ext>
            </a:extLst>
          </p:cNvPr>
          <p:cNvSpPr txBox="1"/>
          <p:nvPr/>
        </p:nvSpPr>
        <p:spPr>
          <a:xfrm>
            <a:off x="9016965" y="12700894"/>
            <a:ext cx="71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Recurring decimals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31563A2-88F1-4857-9477-45EA6A2F8C3D}"/>
              </a:ext>
            </a:extLst>
          </p:cNvPr>
          <p:cNvSpPr txBox="1"/>
          <p:nvPr/>
        </p:nvSpPr>
        <p:spPr>
          <a:xfrm>
            <a:off x="254297" y="9805423"/>
            <a:ext cx="110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Transforming shapes problems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DB994B1-DD00-4A01-B2E5-F5CC6FD3DE40}"/>
              </a:ext>
            </a:extLst>
          </p:cNvPr>
          <p:cNvSpPr txBox="1"/>
          <p:nvPr/>
        </p:nvSpPr>
        <p:spPr>
          <a:xfrm>
            <a:off x="245146" y="10277219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Similarity problems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3003630-2C78-4169-907C-40E624E19B39}"/>
              </a:ext>
            </a:extLst>
          </p:cNvPr>
          <p:cNvSpPr txBox="1"/>
          <p:nvPr/>
        </p:nvSpPr>
        <p:spPr>
          <a:xfrm>
            <a:off x="1080954" y="8630603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Vectors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0F48A34-7DA1-4AAA-9055-A6F102D5F985}"/>
              </a:ext>
            </a:extLst>
          </p:cNvPr>
          <p:cNvSpPr txBox="1"/>
          <p:nvPr/>
        </p:nvSpPr>
        <p:spPr>
          <a:xfrm>
            <a:off x="422189" y="8928259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Data project:</a:t>
            </a:r>
          </a:p>
          <a:p>
            <a:r>
              <a:rPr lang="en-GB" sz="800" dirty="0"/>
              <a:t>Collect</a:t>
            </a:r>
          </a:p>
          <a:p>
            <a:r>
              <a:rPr lang="en-GB" sz="800" dirty="0"/>
              <a:t>Represent</a:t>
            </a:r>
          </a:p>
          <a:p>
            <a:r>
              <a:rPr lang="en-GB" sz="800" dirty="0"/>
              <a:t>Analyse</a:t>
            </a:r>
          </a:p>
          <a:p>
            <a:r>
              <a:rPr lang="en-GB" sz="800" dirty="0"/>
              <a:t>Interpret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8374430C-7206-41C4-9C00-F9C9AF6DED4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32653" y="12055751"/>
            <a:ext cx="795726" cy="495233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4E16021E-E80E-4792-80AC-70A6671EC7A9}"/>
              </a:ext>
            </a:extLst>
          </p:cNvPr>
          <p:cNvSpPr txBox="1"/>
          <p:nvPr/>
        </p:nvSpPr>
        <p:spPr>
          <a:xfrm>
            <a:off x="543194" y="11057560"/>
            <a:ext cx="10134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Identifying bearings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D7BBA69-784F-4238-9E64-CF440E03720D}"/>
              </a:ext>
            </a:extLst>
          </p:cNvPr>
          <p:cNvSpPr txBox="1"/>
          <p:nvPr/>
        </p:nvSpPr>
        <p:spPr>
          <a:xfrm>
            <a:off x="753788" y="11471338"/>
            <a:ext cx="111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Plotting and interpreting Quadratic graphs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C02129-8E44-4B0F-9766-4606C50BE48B}"/>
              </a:ext>
            </a:extLst>
          </p:cNvPr>
          <p:cNvSpPr/>
          <p:nvPr/>
        </p:nvSpPr>
        <p:spPr>
          <a:xfrm>
            <a:off x="4565801" y="6714787"/>
            <a:ext cx="763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Rounding</a:t>
            </a: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29CF08AE-5AC7-4599-A466-1CA55D9AE2AB}"/>
              </a:ext>
            </a:extLst>
          </p:cNvPr>
          <p:cNvSpPr/>
          <p:nvPr/>
        </p:nvSpPr>
        <p:spPr>
          <a:xfrm>
            <a:off x="5264328" y="4375303"/>
            <a:ext cx="802703" cy="636561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30" name="Rectangle 140">
            <a:extLst>
              <a:ext uri="{FF2B5EF4-FFF2-40B4-BE49-F238E27FC236}">
                <a16:creationId xmlns:a16="http://schemas.microsoft.com/office/drawing/2014/main" id="{ED77B09B-3612-421A-88F7-06829F523C14}"/>
              </a:ext>
            </a:extLst>
          </p:cNvPr>
          <p:cNvSpPr/>
          <p:nvPr/>
        </p:nvSpPr>
        <p:spPr>
          <a:xfrm>
            <a:off x="6797856" y="6626566"/>
            <a:ext cx="1113800" cy="65080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1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E604FB9-04F0-4179-82BD-79F584CF31AD}"/>
              </a:ext>
            </a:extLst>
          </p:cNvPr>
          <p:cNvSpPr/>
          <p:nvPr/>
        </p:nvSpPr>
        <p:spPr>
          <a:xfrm>
            <a:off x="8282279" y="8452186"/>
            <a:ext cx="7873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Tree diagrams</a:t>
            </a:r>
          </a:p>
        </p:txBody>
      </p:sp>
      <p:sp>
        <p:nvSpPr>
          <p:cNvPr id="548" name="Rectangle 140">
            <a:extLst>
              <a:ext uri="{FF2B5EF4-FFF2-40B4-BE49-F238E27FC236}">
                <a16:creationId xmlns:a16="http://schemas.microsoft.com/office/drawing/2014/main" id="{E7ACE0CF-DEC3-4680-B95F-6E6CA4DB9C37}"/>
              </a:ext>
            </a:extLst>
          </p:cNvPr>
          <p:cNvSpPr/>
          <p:nvPr/>
        </p:nvSpPr>
        <p:spPr>
          <a:xfrm>
            <a:off x="4141863" y="8871994"/>
            <a:ext cx="1044701" cy="634051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11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9CBF251-0CA3-4AB8-8211-BF3ED993E154}"/>
              </a:ext>
            </a:extLst>
          </p:cNvPr>
          <p:cNvSpPr/>
          <p:nvPr/>
        </p:nvSpPr>
        <p:spPr>
          <a:xfrm>
            <a:off x="6533948" y="7530052"/>
            <a:ext cx="1570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Geometric sequences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2060AE-985F-4C61-9469-634C2F97B853}"/>
              </a:ext>
            </a:extLst>
          </p:cNvPr>
          <p:cNvSpPr/>
          <p:nvPr/>
        </p:nvSpPr>
        <p:spPr>
          <a:xfrm>
            <a:off x="4682877" y="9021575"/>
            <a:ext cx="6326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Formulae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CD438F8-24E7-4D22-A72C-C917F90BB9C9}"/>
              </a:ext>
            </a:extLst>
          </p:cNvPr>
          <p:cNvSpPr/>
          <p:nvPr/>
        </p:nvSpPr>
        <p:spPr>
          <a:xfrm>
            <a:off x="2218598" y="9021176"/>
            <a:ext cx="789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PERCENTAGES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3491A0B-003F-4FA1-B755-2F76DC49BAF6}"/>
              </a:ext>
            </a:extLst>
          </p:cNvPr>
          <p:cNvSpPr/>
          <p:nvPr/>
        </p:nvSpPr>
        <p:spPr>
          <a:xfrm>
            <a:off x="6656137" y="8375830"/>
            <a:ext cx="753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Plotting real life graphs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13990AED-464B-403C-B6D8-243CD642229F}"/>
              </a:ext>
            </a:extLst>
          </p:cNvPr>
          <p:cNvSpPr txBox="1"/>
          <p:nvPr/>
        </p:nvSpPr>
        <p:spPr>
          <a:xfrm>
            <a:off x="6261603" y="5247950"/>
            <a:ext cx="1106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Direct and inverse proportion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72FA0D-343D-4C4F-9CA6-0138B1521A64}"/>
              </a:ext>
            </a:extLst>
          </p:cNvPr>
          <p:cNvSpPr/>
          <p:nvPr/>
        </p:nvSpPr>
        <p:spPr>
          <a:xfrm>
            <a:off x="6725044" y="6757353"/>
            <a:ext cx="7569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BDE2A3-E84C-4729-81AB-CFF25DB5C0CC}"/>
              </a:ext>
            </a:extLst>
          </p:cNvPr>
          <p:cNvSpPr/>
          <p:nvPr/>
        </p:nvSpPr>
        <p:spPr>
          <a:xfrm>
            <a:off x="8491760" y="7633377"/>
            <a:ext cx="6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Compound measures</a:t>
            </a:r>
            <a:endParaRPr lang="en-GB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CC4A9F-0601-45B8-BFC3-A91A1A28ADD5}"/>
              </a:ext>
            </a:extLst>
          </p:cNvPr>
          <p:cNvSpPr/>
          <p:nvPr/>
        </p:nvSpPr>
        <p:spPr>
          <a:xfrm>
            <a:off x="7924978" y="8970251"/>
            <a:ext cx="724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Set notation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90184A-647D-4E7A-AEF5-47D2695C3ACE}"/>
              </a:ext>
            </a:extLst>
          </p:cNvPr>
          <p:cNvSpPr/>
          <p:nvPr/>
        </p:nvSpPr>
        <p:spPr>
          <a:xfrm>
            <a:off x="5846280" y="9065120"/>
            <a:ext cx="1109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Constructions and Loci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6E2E38F1-DD84-40BF-9C56-C13208300794}"/>
              </a:ext>
            </a:extLst>
          </p:cNvPr>
          <p:cNvSpPr txBox="1"/>
          <p:nvPr/>
        </p:nvSpPr>
        <p:spPr>
          <a:xfrm>
            <a:off x="5971425" y="7383172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Inverse proportion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5F68BEC6-1C0D-46D9-8953-538B74516271}"/>
              </a:ext>
            </a:extLst>
          </p:cNvPr>
          <p:cNvSpPr txBox="1"/>
          <p:nvPr/>
        </p:nvSpPr>
        <p:spPr>
          <a:xfrm>
            <a:off x="6834192" y="9670406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Equations of parallel lines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3E92BD-FF65-4A88-B6F4-ABFEAA093976}"/>
              </a:ext>
            </a:extLst>
          </p:cNvPr>
          <p:cNvSpPr/>
          <p:nvPr/>
        </p:nvSpPr>
        <p:spPr>
          <a:xfrm>
            <a:off x="5234727" y="9020974"/>
            <a:ext cx="715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Trigonometry</a:t>
            </a:r>
          </a:p>
        </p:txBody>
      </p: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18C769C6-A7F8-4EC8-8561-A7140093FEA9}"/>
              </a:ext>
            </a:extLst>
          </p:cNvPr>
          <p:cNvCxnSpPr>
            <a:cxnSpLocks/>
          </p:cNvCxnSpPr>
          <p:nvPr/>
        </p:nvCxnSpPr>
        <p:spPr>
          <a:xfrm>
            <a:off x="8282004" y="8337120"/>
            <a:ext cx="553181" cy="9232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DE632FE-FC36-447D-AA83-3F0D1ACFA1D1}"/>
              </a:ext>
            </a:extLst>
          </p:cNvPr>
          <p:cNvSpPr/>
          <p:nvPr/>
        </p:nvSpPr>
        <p:spPr>
          <a:xfrm>
            <a:off x="2849159" y="8899115"/>
            <a:ext cx="88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Surface area and volume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8BF4167F-A363-4464-A1B3-9F6558622C54}"/>
              </a:ext>
            </a:extLst>
          </p:cNvPr>
          <p:cNvSpPr txBox="1"/>
          <p:nvPr/>
        </p:nvSpPr>
        <p:spPr>
          <a:xfrm>
            <a:off x="3127646" y="8289811"/>
            <a:ext cx="828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Volume of prisms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3F8990F3-24C7-4866-BFEC-8C52DEF21E58}"/>
              </a:ext>
            </a:extLst>
          </p:cNvPr>
          <p:cNvSpPr txBox="1"/>
          <p:nvPr/>
        </p:nvSpPr>
        <p:spPr>
          <a:xfrm>
            <a:off x="3769433" y="8317746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Algebraically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CB4CC2F0-8006-47D9-95EE-D28C7EC13996}"/>
              </a:ext>
            </a:extLst>
          </p:cNvPr>
          <p:cNvSpPr txBox="1"/>
          <p:nvPr/>
        </p:nvSpPr>
        <p:spPr>
          <a:xfrm>
            <a:off x="3884410" y="9607460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Graphically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AA2DA471-8A9D-4D7F-B077-20492D5D26EA}"/>
              </a:ext>
            </a:extLst>
          </p:cNvPr>
          <p:cNvSpPr txBox="1"/>
          <p:nvPr/>
        </p:nvSpPr>
        <p:spPr>
          <a:xfrm>
            <a:off x="7412189" y="8396195"/>
            <a:ext cx="80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</a:t>
            </a:r>
            <a:r>
              <a:rPr lang="en-GB" sz="800" dirty="0" err="1"/>
              <a:t>venn</a:t>
            </a:r>
            <a:r>
              <a:rPr lang="en-GB" sz="800" dirty="0"/>
              <a:t> diagrams</a:t>
            </a:r>
          </a:p>
        </p:txBody>
      </p:sp>
      <p:pic>
        <p:nvPicPr>
          <p:cNvPr id="434" name="Picture 433">
            <a:extLst>
              <a:ext uri="{FF2B5EF4-FFF2-40B4-BE49-F238E27FC236}">
                <a16:creationId xmlns:a16="http://schemas.microsoft.com/office/drawing/2014/main" id="{F9719DD5-7086-4ED3-8336-8C14B781A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54829" y="8829483"/>
            <a:ext cx="51728" cy="758755"/>
          </a:xfrm>
          <a:prstGeom prst="rect">
            <a:avLst/>
          </a:prstGeom>
        </p:spPr>
      </p:pic>
      <p:sp>
        <p:nvSpPr>
          <p:cNvPr id="441" name="Rectangle 440">
            <a:extLst>
              <a:ext uri="{FF2B5EF4-FFF2-40B4-BE49-F238E27FC236}">
                <a16:creationId xmlns:a16="http://schemas.microsoft.com/office/drawing/2014/main" id="{9707851E-4AC1-4576-9AF3-AB34534C215E}"/>
              </a:ext>
            </a:extLst>
          </p:cNvPr>
          <p:cNvSpPr/>
          <p:nvPr/>
        </p:nvSpPr>
        <p:spPr>
          <a:xfrm>
            <a:off x="3703516" y="9026353"/>
            <a:ext cx="10470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Simultaneous equations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1CAFCB96-7665-4F92-8FCC-33984E69D3AA}"/>
              </a:ext>
            </a:extLst>
          </p:cNvPr>
          <p:cNvSpPr/>
          <p:nvPr/>
        </p:nvSpPr>
        <p:spPr>
          <a:xfrm>
            <a:off x="4721224" y="8848303"/>
            <a:ext cx="45719" cy="77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967AB717-0BEF-4F54-A697-4AE1CE5158C1}"/>
              </a:ext>
            </a:extLst>
          </p:cNvPr>
          <p:cNvSpPr txBox="1"/>
          <p:nvPr/>
        </p:nvSpPr>
        <p:spPr>
          <a:xfrm>
            <a:off x="4699195" y="9689653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Changing the subject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1FF9D13F-CED2-4ACC-856E-B75F2B6E6971}"/>
              </a:ext>
            </a:extLst>
          </p:cNvPr>
          <p:cNvSpPr txBox="1"/>
          <p:nvPr/>
        </p:nvSpPr>
        <p:spPr>
          <a:xfrm>
            <a:off x="4504675" y="8273934"/>
            <a:ext cx="1383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Angles of elevation and depression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661A93A7-6819-427A-9C59-FAD2E66EB326}"/>
              </a:ext>
            </a:extLst>
          </p:cNvPr>
          <p:cNvSpPr txBox="1"/>
          <p:nvPr/>
        </p:nvSpPr>
        <p:spPr>
          <a:xfrm>
            <a:off x="5605313" y="8149382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Exact values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9624C5B-BDC7-4415-8EFD-35BBF7B0F151}"/>
              </a:ext>
            </a:extLst>
          </p:cNvPr>
          <p:cNvSpPr txBox="1"/>
          <p:nvPr/>
        </p:nvSpPr>
        <p:spPr>
          <a:xfrm>
            <a:off x="5308516" y="9704273"/>
            <a:ext cx="867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bearings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B3387D58-234E-43D1-A0C4-0736CA2BD874}"/>
              </a:ext>
            </a:extLst>
          </p:cNvPr>
          <p:cNvSpPr txBox="1"/>
          <p:nvPr/>
        </p:nvSpPr>
        <p:spPr>
          <a:xfrm>
            <a:off x="3050652" y="9737905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Surface area of </a:t>
            </a:r>
            <a:r>
              <a:rPr lang="en-GB" sz="800" dirty="0" err="1"/>
              <a:t>polyhedra</a:t>
            </a:r>
            <a:endParaRPr lang="en-GB" sz="800" dirty="0"/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E6D119A3-8242-40C1-BE98-2E934C7443FA}"/>
              </a:ext>
            </a:extLst>
          </p:cNvPr>
          <p:cNvSpPr txBox="1"/>
          <p:nvPr/>
        </p:nvSpPr>
        <p:spPr>
          <a:xfrm>
            <a:off x="5777525" y="8557340"/>
            <a:ext cx="915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Constructing loci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4ACAE1-06CA-4136-9BD5-DA16FA09AE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91793" y="9714927"/>
            <a:ext cx="513387" cy="340268"/>
          </a:xfrm>
          <a:prstGeom prst="rect">
            <a:avLst/>
          </a:prstGeom>
        </p:spPr>
      </p:pic>
      <p:sp>
        <p:nvSpPr>
          <p:cNvPr id="568" name="TextBox 567">
            <a:extLst>
              <a:ext uri="{FF2B5EF4-FFF2-40B4-BE49-F238E27FC236}">
                <a16:creationId xmlns:a16="http://schemas.microsoft.com/office/drawing/2014/main" id="{18BCA14A-B8DF-43F6-BD3D-8DEA8399784F}"/>
              </a:ext>
            </a:extLst>
          </p:cNvPr>
          <p:cNvSpPr txBox="1"/>
          <p:nvPr/>
        </p:nvSpPr>
        <p:spPr>
          <a:xfrm>
            <a:off x="7887509" y="9578629"/>
            <a:ext cx="74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probability with </a:t>
            </a:r>
            <a:r>
              <a:rPr lang="en-GB" sz="800" dirty="0" err="1"/>
              <a:t>venn</a:t>
            </a:r>
            <a:r>
              <a:rPr lang="en-GB" sz="800" dirty="0"/>
              <a:t> diagrams</a:t>
            </a: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904729EA-C603-4798-B6BF-C22B6690685A}"/>
              </a:ext>
            </a:extLst>
          </p:cNvPr>
          <p:cNvSpPr/>
          <p:nvPr/>
        </p:nvSpPr>
        <p:spPr>
          <a:xfrm rot="3767682">
            <a:off x="8681031" y="7157452"/>
            <a:ext cx="57965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2A67FEF9-EC60-4A96-9089-66FB1AA82606}"/>
              </a:ext>
            </a:extLst>
          </p:cNvPr>
          <p:cNvSpPr/>
          <p:nvPr/>
        </p:nvSpPr>
        <p:spPr>
          <a:xfrm>
            <a:off x="8408357" y="7263211"/>
            <a:ext cx="370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Ratio</a:t>
            </a: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B2099FE-E566-4293-B059-E8992E4F9E48}"/>
              </a:ext>
            </a:extLst>
          </p:cNvPr>
          <p:cNvSpPr/>
          <p:nvPr/>
        </p:nvSpPr>
        <p:spPr>
          <a:xfrm>
            <a:off x="5205470" y="6724661"/>
            <a:ext cx="1004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Transformations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4CB3054-460A-4623-8F77-DF2930C8476D}"/>
              </a:ext>
            </a:extLst>
          </p:cNvPr>
          <p:cNvSpPr/>
          <p:nvPr/>
        </p:nvSpPr>
        <p:spPr>
          <a:xfrm>
            <a:off x="4168730" y="6622604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3" name="TextBox 52">
            <a:extLst>
              <a:ext uri="{FF2B5EF4-FFF2-40B4-BE49-F238E27FC236}">
                <a16:creationId xmlns:a16="http://schemas.microsoft.com/office/drawing/2014/main" id="{6B4DDF81-8FFB-49D1-9445-2750483F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114" y="6785404"/>
            <a:ext cx="6793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Brackets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49BED-3777-492D-B69A-3EB672E1985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5989" y="228743"/>
            <a:ext cx="1897005" cy="960597"/>
          </a:xfrm>
          <a:prstGeom prst="rect">
            <a:avLst/>
          </a:prstGeom>
        </p:spPr>
      </p:pic>
      <p:sp>
        <p:nvSpPr>
          <p:cNvPr id="553" name="TextBox 552">
            <a:extLst>
              <a:ext uri="{FF2B5EF4-FFF2-40B4-BE49-F238E27FC236}">
                <a16:creationId xmlns:a16="http://schemas.microsoft.com/office/drawing/2014/main" id="{CE84A62A-0B2C-4606-A3F1-A01E049FCCF6}"/>
              </a:ext>
            </a:extLst>
          </p:cNvPr>
          <p:cNvSpPr txBox="1"/>
          <p:nvPr/>
        </p:nvSpPr>
        <p:spPr>
          <a:xfrm>
            <a:off x="7811789" y="8112680"/>
            <a:ext cx="80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Independent events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E252217-C27D-4C25-AA92-669AC449C1E5}"/>
              </a:ext>
            </a:extLst>
          </p:cNvPr>
          <p:cNvSpPr txBox="1"/>
          <p:nvPr/>
        </p:nvSpPr>
        <p:spPr>
          <a:xfrm>
            <a:off x="7724680" y="7502597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Combining ratios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34B8A647-3F09-4A06-8302-D45AB9B743E5}"/>
              </a:ext>
            </a:extLst>
          </p:cNvPr>
          <p:cNvSpPr txBox="1"/>
          <p:nvPr/>
        </p:nvSpPr>
        <p:spPr>
          <a:xfrm>
            <a:off x="4282613" y="6062897"/>
            <a:ext cx="968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Finding bounds for calculations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25FCCF22-D980-411B-B915-17DD23521BB7}"/>
              </a:ext>
            </a:extLst>
          </p:cNvPr>
          <p:cNvSpPr txBox="1"/>
          <p:nvPr/>
        </p:nvSpPr>
        <p:spPr>
          <a:xfrm>
            <a:off x="3227861" y="6141284"/>
            <a:ext cx="11590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Indices of the form 1/a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3577F020-1E36-4104-AF65-98D840DA1DD7}"/>
              </a:ext>
            </a:extLst>
          </p:cNvPr>
          <p:cNvSpPr txBox="1"/>
          <p:nvPr/>
        </p:nvSpPr>
        <p:spPr>
          <a:xfrm>
            <a:off x="3983415" y="7416641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Indices of the form a/b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12276B91-2E8A-4412-A70E-57AE81431EB9}"/>
              </a:ext>
            </a:extLst>
          </p:cNvPr>
          <p:cNvSpPr txBox="1"/>
          <p:nvPr/>
        </p:nvSpPr>
        <p:spPr>
          <a:xfrm>
            <a:off x="2800751" y="7390575"/>
            <a:ext cx="99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Completing the square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B23268FE-BE61-4EDC-A4A8-B2FEE045B40A}"/>
              </a:ext>
            </a:extLst>
          </p:cNvPr>
          <p:cNvSpPr txBox="1"/>
          <p:nvPr/>
        </p:nvSpPr>
        <p:spPr>
          <a:xfrm>
            <a:off x="95124" y="6989650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Sampling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40CFDF26-A566-42B7-8D86-5D1146B23682}"/>
              </a:ext>
            </a:extLst>
          </p:cNvPr>
          <p:cNvSpPr txBox="1"/>
          <p:nvPr/>
        </p:nvSpPr>
        <p:spPr>
          <a:xfrm>
            <a:off x="1641333" y="5774798"/>
            <a:ext cx="968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Cumulative Frequency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94A9E21B-07CC-4D3D-9B7E-D02EAA5877A5}"/>
              </a:ext>
            </a:extLst>
          </p:cNvPr>
          <p:cNvSpPr txBox="1"/>
          <p:nvPr/>
        </p:nvSpPr>
        <p:spPr>
          <a:xfrm>
            <a:off x="317122" y="4435228"/>
            <a:ext cx="8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Simultaneous equations graphically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79ACA439-523E-4466-86C7-E5DEAB5C4137}"/>
              </a:ext>
            </a:extLst>
          </p:cNvPr>
          <p:cNvSpPr txBox="1"/>
          <p:nvPr/>
        </p:nvSpPr>
        <p:spPr>
          <a:xfrm>
            <a:off x="1757210" y="5241238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Graphical inequalities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0474DE25-6E23-4DD6-B306-6D7FCDE7BF9F}"/>
              </a:ext>
            </a:extLst>
          </p:cNvPr>
          <p:cNvSpPr txBox="1"/>
          <p:nvPr/>
        </p:nvSpPr>
        <p:spPr>
          <a:xfrm>
            <a:off x="2095161" y="3930209"/>
            <a:ext cx="87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Circle theorem rules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12C675BD-A51D-4AB6-9C9C-166E2B4D2568}"/>
              </a:ext>
            </a:extLst>
          </p:cNvPr>
          <p:cNvSpPr txBox="1"/>
          <p:nvPr/>
        </p:nvSpPr>
        <p:spPr>
          <a:xfrm>
            <a:off x="2389182" y="5201909"/>
            <a:ext cx="76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Application of circle theorem rules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2EDBA391-2A9F-461C-921E-B5C118FA03CC}"/>
              </a:ext>
            </a:extLst>
          </p:cNvPr>
          <p:cNvSpPr txBox="1"/>
          <p:nvPr/>
        </p:nvSpPr>
        <p:spPr>
          <a:xfrm>
            <a:off x="3086812" y="5222117"/>
            <a:ext cx="1240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Algebraic fractions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88500F71-25C8-41F8-9A85-8A7EA1D9D67D}"/>
              </a:ext>
            </a:extLst>
          </p:cNvPr>
          <p:cNvSpPr txBox="1"/>
          <p:nvPr/>
        </p:nvSpPr>
        <p:spPr>
          <a:xfrm>
            <a:off x="2997802" y="3921109"/>
            <a:ext cx="1240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Rearranging formulae</a:t>
            </a: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548E114D-A1B5-46FC-B78D-E952970CF7AE}"/>
              </a:ext>
            </a:extLst>
          </p:cNvPr>
          <p:cNvSpPr txBox="1"/>
          <p:nvPr/>
        </p:nvSpPr>
        <p:spPr>
          <a:xfrm>
            <a:off x="4616620" y="3899950"/>
            <a:ext cx="1240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Solving geometric problems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1F05CCF3-C583-436D-9DEC-AE342D5C18F7}"/>
              </a:ext>
            </a:extLst>
          </p:cNvPr>
          <p:cNvSpPr txBox="1"/>
          <p:nvPr/>
        </p:nvSpPr>
        <p:spPr>
          <a:xfrm>
            <a:off x="5038345" y="5272617"/>
            <a:ext cx="996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Vector notation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BB80DA7C-1BC1-420C-9121-282528EC25B6}"/>
              </a:ext>
            </a:extLst>
          </p:cNvPr>
          <p:cNvSpPr txBox="1"/>
          <p:nvPr/>
        </p:nvSpPr>
        <p:spPr>
          <a:xfrm>
            <a:off x="4509157" y="5326877"/>
            <a:ext cx="996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Surds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E919553B-480B-4531-8C21-23EF42D09C39}"/>
              </a:ext>
            </a:extLst>
          </p:cNvPr>
          <p:cNvSpPr txBox="1"/>
          <p:nvPr/>
        </p:nvSpPr>
        <p:spPr>
          <a:xfrm>
            <a:off x="3949313" y="3733681"/>
            <a:ext cx="996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Functions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E03B04AF-8AC8-4284-AF76-D39A88F83D54}"/>
              </a:ext>
            </a:extLst>
          </p:cNvPr>
          <p:cNvSpPr txBox="1"/>
          <p:nvPr/>
        </p:nvSpPr>
        <p:spPr>
          <a:xfrm>
            <a:off x="5523756" y="3970003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Vector arithmetic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36E9CB1-DD5B-4B63-B970-5DBD355A82D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16746" y="7848369"/>
            <a:ext cx="873909" cy="489812"/>
          </a:xfrm>
          <a:prstGeom prst="rect">
            <a:avLst/>
          </a:prstGeom>
        </p:spPr>
      </p:pic>
      <p:sp>
        <p:nvSpPr>
          <p:cNvPr id="493" name="Rectangle 492">
            <a:extLst>
              <a:ext uri="{FF2B5EF4-FFF2-40B4-BE49-F238E27FC236}">
                <a16:creationId xmlns:a16="http://schemas.microsoft.com/office/drawing/2014/main" id="{7D3E9787-59A8-459C-9B2A-DF363C2C7F3B}"/>
              </a:ext>
            </a:extLst>
          </p:cNvPr>
          <p:cNvSpPr/>
          <p:nvPr/>
        </p:nvSpPr>
        <p:spPr>
          <a:xfrm>
            <a:off x="6520762" y="15349986"/>
            <a:ext cx="69895" cy="71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6" name="TextBox 52">
            <a:extLst>
              <a:ext uri="{FF2B5EF4-FFF2-40B4-BE49-F238E27FC236}">
                <a16:creationId xmlns:a16="http://schemas.microsoft.com/office/drawing/2014/main" id="{EA4254AB-7553-4141-86C7-9E264D55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17" y="15575958"/>
            <a:ext cx="9763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2D SHAPES</a:t>
            </a: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40D01492-F6A5-4F04-AEE8-AC7E68A7E271}"/>
              </a:ext>
            </a:extLst>
          </p:cNvPr>
          <p:cNvSpPr/>
          <p:nvPr/>
        </p:nvSpPr>
        <p:spPr>
          <a:xfrm rot="15955542">
            <a:off x="1348893" y="14233765"/>
            <a:ext cx="45719" cy="703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2" name="TextBox 52">
            <a:extLst>
              <a:ext uri="{FF2B5EF4-FFF2-40B4-BE49-F238E27FC236}">
                <a16:creationId xmlns:a16="http://schemas.microsoft.com/office/drawing/2014/main" id="{B5C6CB17-4F8F-4D0F-987C-3DD2E6D23AD3}"/>
              </a:ext>
            </a:extLst>
          </p:cNvPr>
          <p:cNvSpPr txBox="1">
            <a:spLocks noChangeArrowheads="1"/>
          </p:cNvSpPr>
          <p:nvPr/>
        </p:nvSpPr>
        <p:spPr bwMode="auto">
          <a:xfrm rot="17528507">
            <a:off x="1006778" y="13903207"/>
            <a:ext cx="998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 AND STATISTICAL DIAGRAMS</a:t>
            </a:r>
          </a:p>
          <a:p>
            <a:pPr algn="ctr" eaLnBrk="1" hangingPunct="1"/>
            <a:endParaRPr lang="en-US" altLang="en-US" sz="10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4109F262-16D5-4740-B4A8-115F25ECD5BF}"/>
              </a:ext>
            </a:extLst>
          </p:cNvPr>
          <p:cNvSpPr/>
          <p:nvPr/>
        </p:nvSpPr>
        <p:spPr>
          <a:xfrm>
            <a:off x="2355302" y="13208661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9CD55E59-E39C-43F4-BF68-837877DBCE52}"/>
              </a:ext>
            </a:extLst>
          </p:cNvPr>
          <p:cNvSpPr txBox="1"/>
          <p:nvPr/>
        </p:nvSpPr>
        <p:spPr>
          <a:xfrm rot="19839187">
            <a:off x="1552235" y="13295690"/>
            <a:ext cx="102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PROPORTION INVOLVING FRACTIONS, DECIMALS &amp; PERCENAGES</a:t>
            </a:r>
          </a:p>
        </p:txBody>
      </p:sp>
      <p:sp>
        <p:nvSpPr>
          <p:cNvPr id="562" name="TextBox 52">
            <a:extLst>
              <a:ext uri="{FF2B5EF4-FFF2-40B4-BE49-F238E27FC236}">
                <a16:creationId xmlns:a16="http://schemas.microsoft.com/office/drawing/2014/main" id="{06AE89FF-BF1B-43AA-AF66-38E4D340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338" y="13401835"/>
            <a:ext cx="998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PERCENTAGES &amp; MONEY</a:t>
            </a:r>
          </a:p>
        </p:txBody>
      </p:sp>
      <p:sp>
        <p:nvSpPr>
          <p:cNvPr id="563" name="TextBox 52">
            <a:extLst>
              <a:ext uri="{FF2B5EF4-FFF2-40B4-BE49-F238E27FC236}">
                <a16:creationId xmlns:a16="http://schemas.microsoft.com/office/drawing/2014/main" id="{C95D9AA3-12B9-4A7A-8A31-0155450C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032" y="13307476"/>
            <a:ext cx="998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INDICES, EQUATIONS  SEQUENCES &amp; RATIO</a:t>
            </a:r>
          </a:p>
        </p:txBody>
      </p:sp>
      <p:sp>
        <p:nvSpPr>
          <p:cNvPr id="564" name="TextBox 52">
            <a:extLst>
              <a:ext uri="{FF2B5EF4-FFF2-40B4-BE49-F238E27FC236}">
                <a16:creationId xmlns:a16="http://schemas.microsoft.com/office/drawing/2014/main" id="{020F730E-C159-4938-BE12-E99169B8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567" y="13315700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ROUNDING, COORDINATES, AREAS &amp; CIRCLES</a:t>
            </a:r>
          </a:p>
        </p:txBody>
      </p:sp>
      <p:sp>
        <p:nvSpPr>
          <p:cNvPr id="570" name="TextBox 52">
            <a:extLst>
              <a:ext uri="{FF2B5EF4-FFF2-40B4-BE49-F238E27FC236}">
                <a16:creationId xmlns:a16="http://schemas.microsoft.com/office/drawing/2014/main" id="{96AF09C3-AB06-46CF-9B8C-D7739806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40" y="13296100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STANDARD FORM, VENN DIAGRAMS, 3D SHAPES</a:t>
            </a:r>
          </a:p>
        </p:txBody>
      </p:sp>
      <p:sp>
        <p:nvSpPr>
          <p:cNvPr id="571" name="TextBox 52">
            <a:extLst>
              <a:ext uri="{FF2B5EF4-FFF2-40B4-BE49-F238E27FC236}">
                <a16:creationId xmlns:a16="http://schemas.microsoft.com/office/drawing/2014/main" id="{E6D61DA4-04BF-4947-A2D9-7DB5B0E3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128" y="13304094"/>
            <a:ext cx="998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SURFACE AREA AND VOLUME</a:t>
            </a:r>
          </a:p>
        </p:txBody>
      </p:sp>
      <p:sp>
        <p:nvSpPr>
          <p:cNvPr id="573" name="TextBox 52">
            <a:extLst>
              <a:ext uri="{FF2B5EF4-FFF2-40B4-BE49-F238E27FC236}">
                <a16:creationId xmlns:a16="http://schemas.microsoft.com/office/drawing/2014/main" id="{C3D260B1-15E0-4721-BD19-41F39938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237" y="13297566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LINEAR GRAPHS, TRANSFORMATIONS AND ANGLES</a:t>
            </a:r>
          </a:p>
        </p:txBody>
      </p:sp>
      <p:sp>
        <p:nvSpPr>
          <p:cNvPr id="574" name="TextBox 52">
            <a:extLst>
              <a:ext uri="{FF2B5EF4-FFF2-40B4-BE49-F238E27FC236}">
                <a16:creationId xmlns:a16="http://schemas.microsoft.com/office/drawing/2014/main" id="{EF9124D9-E092-4038-97CD-7BD1783C4EAF}"/>
              </a:ext>
            </a:extLst>
          </p:cNvPr>
          <p:cNvSpPr txBox="1">
            <a:spLocks noChangeArrowheads="1"/>
          </p:cNvSpPr>
          <p:nvPr/>
        </p:nvSpPr>
        <p:spPr bwMode="auto">
          <a:xfrm rot="18811193">
            <a:off x="7942199" y="13039424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STATISTICAL DIAGRAMS &amp; INEQUALITIES</a:t>
            </a:r>
          </a:p>
        </p:txBody>
      </p:sp>
      <p:sp>
        <p:nvSpPr>
          <p:cNvPr id="575" name="TextBox 52">
            <a:extLst>
              <a:ext uri="{FF2B5EF4-FFF2-40B4-BE49-F238E27FC236}">
                <a16:creationId xmlns:a16="http://schemas.microsoft.com/office/drawing/2014/main" id="{C965E9CE-51EA-49C0-A21B-4BF4A4763B76}"/>
              </a:ext>
            </a:extLst>
          </p:cNvPr>
          <p:cNvSpPr txBox="1">
            <a:spLocks noChangeArrowheads="1"/>
          </p:cNvSpPr>
          <p:nvPr/>
        </p:nvSpPr>
        <p:spPr bwMode="auto">
          <a:xfrm rot="17553483">
            <a:off x="8246829" y="12253346"/>
            <a:ext cx="9980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BRACKETS, ALGEBRAIC FRACTIONS &amp; RECURRING DECIMALS</a:t>
            </a:r>
          </a:p>
        </p:txBody>
      </p:sp>
      <p:sp>
        <p:nvSpPr>
          <p:cNvPr id="615" name="TextBox 52">
            <a:extLst>
              <a:ext uri="{FF2B5EF4-FFF2-40B4-BE49-F238E27FC236}">
                <a16:creationId xmlns:a16="http://schemas.microsoft.com/office/drawing/2014/main" id="{967AB409-55E4-4C08-A21F-7B7BAE71C1B2}"/>
              </a:ext>
            </a:extLst>
          </p:cNvPr>
          <p:cNvSpPr txBox="1">
            <a:spLocks noChangeArrowheads="1"/>
          </p:cNvSpPr>
          <p:nvPr/>
        </p:nvSpPr>
        <p:spPr bwMode="auto">
          <a:xfrm rot="3857699">
            <a:off x="8196538" y="11456764"/>
            <a:ext cx="76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FRACTIONS &amp; PERCENTAGES</a:t>
            </a:r>
          </a:p>
        </p:txBody>
      </p:sp>
      <p:sp>
        <p:nvSpPr>
          <p:cNvPr id="677" name="TextBox 52">
            <a:extLst>
              <a:ext uri="{FF2B5EF4-FFF2-40B4-BE49-F238E27FC236}">
                <a16:creationId xmlns:a16="http://schemas.microsoft.com/office/drawing/2014/main" id="{E2C8400B-956A-4299-B471-F3A221C9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253" y="11091257"/>
            <a:ext cx="1385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PROBABILITY, STANDARD FORM</a:t>
            </a:r>
          </a:p>
        </p:txBody>
      </p:sp>
      <p:sp>
        <p:nvSpPr>
          <p:cNvPr id="679" name="TextBox 52">
            <a:extLst>
              <a:ext uri="{FF2B5EF4-FFF2-40B4-BE49-F238E27FC236}">
                <a16:creationId xmlns:a16="http://schemas.microsoft.com/office/drawing/2014/main" id="{DB910664-242C-430C-A8B5-798C55B2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210" y="10963133"/>
            <a:ext cx="910851" cy="553998"/>
          </a:xfrm>
          <a:prstGeom prst="rect">
            <a:avLst/>
          </a:prstGeom>
          <a:solidFill>
            <a:srgbClr val="971B37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FORMULAE, CONSTRUCTIONS &amp; CIRCLES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336FC16B-1666-4DE9-BF01-527F4BDAFF72}"/>
              </a:ext>
            </a:extLst>
          </p:cNvPr>
          <p:cNvSpPr/>
          <p:nvPr/>
        </p:nvSpPr>
        <p:spPr>
          <a:xfrm>
            <a:off x="5367431" y="10940783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1" name="TextBox 52">
            <a:extLst>
              <a:ext uri="{FF2B5EF4-FFF2-40B4-BE49-F238E27FC236}">
                <a16:creationId xmlns:a16="http://schemas.microsoft.com/office/drawing/2014/main" id="{AF688782-2D0B-4AD0-A761-215F5E90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465" y="10916425"/>
            <a:ext cx="910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ROUNDING, 3D SHAPES &amp; PYTHAGORAS’ THEOREM</a:t>
            </a:r>
          </a:p>
        </p:txBody>
      </p:sp>
      <p:sp>
        <p:nvSpPr>
          <p:cNvPr id="682" name="TextBox 52">
            <a:extLst>
              <a:ext uri="{FF2B5EF4-FFF2-40B4-BE49-F238E27FC236}">
                <a16:creationId xmlns:a16="http://schemas.microsoft.com/office/drawing/2014/main" id="{04E93157-AB8C-4789-A4EC-3537B1FB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1" y="11107115"/>
            <a:ext cx="998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RATIO &amp; PROPORTION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CEA559F7-6BC8-49E1-8D01-CEB1BE8302F9}"/>
              </a:ext>
            </a:extLst>
          </p:cNvPr>
          <p:cNvSpPr txBox="1"/>
          <p:nvPr/>
        </p:nvSpPr>
        <p:spPr>
          <a:xfrm rot="2538436">
            <a:off x="1323402" y="10802635"/>
            <a:ext cx="135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QUADRATIC GRAPHS, ANGLES &amp; BEARINGS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7ADA6E-A6CB-4770-BB57-D78036E3B4F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98711" y="16208851"/>
            <a:ext cx="626955" cy="591947"/>
          </a:xfrm>
          <a:prstGeom prst="rect">
            <a:avLst/>
          </a:prstGeom>
        </p:spPr>
      </p:pic>
      <p:sp>
        <p:nvSpPr>
          <p:cNvPr id="686" name="TextBox 685">
            <a:extLst>
              <a:ext uri="{FF2B5EF4-FFF2-40B4-BE49-F238E27FC236}">
                <a16:creationId xmlns:a16="http://schemas.microsoft.com/office/drawing/2014/main" id="{AC5FF177-E43D-4952-8F53-E0A0BF245ABF}"/>
              </a:ext>
            </a:extLst>
          </p:cNvPr>
          <p:cNvSpPr txBox="1"/>
          <p:nvPr/>
        </p:nvSpPr>
        <p:spPr>
          <a:xfrm>
            <a:off x="2295392" y="16145077"/>
            <a:ext cx="88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Identifying HCF, LCM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A3AD8C4-534E-4EC8-AEA6-B93E17C1D4E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82896" y="15998168"/>
            <a:ext cx="738924" cy="419536"/>
          </a:xfrm>
          <a:prstGeom prst="rect">
            <a:avLst/>
          </a:prstGeom>
        </p:spPr>
      </p:pic>
      <p:sp>
        <p:nvSpPr>
          <p:cNvPr id="688" name="TextBox 687">
            <a:extLst>
              <a:ext uri="{FF2B5EF4-FFF2-40B4-BE49-F238E27FC236}">
                <a16:creationId xmlns:a16="http://schemas.microsoft.com/office/drawing/2014/main" id="{BB3CACD3-6B12-4DE8-9F76-605839FA7B31}"/>
              </a:ext>
            </a:extLst>
          </p:cNvPr>
          <p:cNvSpPr txBox="1"/>
          <p:nvPr/>
        </p:nvSpPr>
        <p:spPr>
          <a:xfrm>
            <a:off x="1683804" y="14579457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angles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6423586F-95AB-4FE8-A38C-831B8C4EF6A8}"/>
              </a:ext>
            </a:extLst>
          </p:cNvPr>
          <p:cNvSpPr txBox="1"/>
          <p:nvPr/>
        </p:nvSpPr>
        <p:spPr>
          <a:xfrm>
            <a:off x="2664913" y="14066988"/>
            <a:ext cx="95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Percentage change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78EE5367-CA02-47A6-A002-D9C653AD08BA}"/>
              </a:ext>
            </a:extLst>
          </p:cNvPr>
          <p:cNvSpPr txBox="1"/>
          <p:nvPr/>
        </p:nvSpPr>
        <p:spPr>
          <a:xfrm>
            <a:off x="2272965" y="12823390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Theoretical Probability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86C7EB21-0EF9-41B9-95B5-725E4756527D}"/>
              </a:ext>
            </a:extLst>
          </p:cNvPr>
          <p:cNvSpPr txBox="1"/>
          <p:nvPr/>
        </p:nvSpPr>
        <p:spPr>
          <a:xfrm>
            <a:off x="3338621" y="14176228"/>
            <a:ext cx="102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money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971C65-8FDC-4AA3-9C4B-DE5CFD23967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93639" y="12881817"/>
            <a:ext cx="297289" cy="336554"/>
          </a:xfrm>
          <a:prstGeom prst="rect">
            <a:avLst/>
          </a:prstGeom>
        </p:spPr>
      </p:pic>
      <p:sp>
        <p:nvSpPr>
          <p:cNvPr id="576" name="Rectangle 575">
            <a:extLst>
              <a:ext uri="{FF2B5EF4-FFF2-40B4-BE49-F238E27FC236}">
                <a16:creationId xmlns:a16="http://schemas.microsoft.com/office/drawing/2014/main" id="{83859D71-AFC4-40A8-AD1F-BC8BB23467C7}"/>
              </a:ext>
            </a:extLst>
          </p:cNvPr>
          <p:cNvSpPr/>
          <p:nvPr/>
        </p:nvSpPr>
        <p:spPr>
          <a:xfrm>
            <a:off x="3927622" y="14347622"/>
            <a:ext cx="111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Solving Equations with variables on both sides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68B25239-B283-4D12-8925-A4AE699BC555}"/>
              </a:ext>
            </a:extLst>
          </p:cNvPr>
          <p:cNvSpPr txBox="1"/>
          <p:nvPr/>
        </p:nvSpPr>
        <p:spPr>
          <a:xfrm>
            <a:off x="4129031" y="12807769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Sequence rules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BF5B4EE-243B-468B-BFF2-1E549BAB3A3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10419" y="13888397"/>
            <a:ext cx="538020" cy="4386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F8968DD-EA52-4D16-8CF4-BE1673F9003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52566" y="14398729"/>
            <a:ext cx="876853" cy="399696"/>
          </a:xfrm>
          <a:prstGeom prst="rect">
            <a:avLst/>
          </a:prstGeom>
        </p:spPr>
      </p:pic>
      <p:sp>
        <p:nvSpPr>
          <p:cNvPr id="695" name="TextBox 694">
            <a:extLst>
              <a:ext uri="{FF2B5EF4-FFF2-40B4-BE49-F238E27FC236}">
                <a16:creationId xmlns:a16="http://schemas.microsoft.com/office/drawing/2014/main" id="{F48BB429-3913-403F-BC83-0337262C0563}"/>
              </a:ext>
            </a:extLst>
          </p:cNvPr>
          <p:cNvSpPr txBox="1"/>
          <p:nvPr/>
        </p:nvSpPr>
        <p:spPr>
          <a:xfrm>
            <a:off x="7199183" y="12911347"/>
            <a:ext cx="950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Plotting graphs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5F81B0C-F3C9-4A9F-94CF-4067E4082CE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329397" y="14398729"/>
            <a:ext cx="563093" cy="41149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E896691-54CA-4395-A219-0A5D4A88260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68505" y="12238562"/>
            <a:ext cx="476176" cy="380409"/>
          </a:xfrm>
          <a:prstGeom prst="rect">
            <a:avLst/>
          </a:prstGeom>
        </p:spPr>
      </p:pic>
      <p:sp>
        <p:nvSpPr>
          <p:cNvPr id="700" name="TextBox 699">
            <a:extLst>
              <a:ext uri="{FF2B5EF4-FFF2-40B4-BE49-F238E27FC236}">
                <a16:creationId xmlns:a16="http://schemas.microsoft.com/office/drawing/2014/main" id="{FE893879-93CC-4CD1-8360-1C076C3E3B98}"/>
              </a:ext>
            </a:extLst>
          </p:cNvPr>
          <p:cNvSpPr txBox="1"/>
          <p:nvPr/>
        </p:nvSpPr>
        <p:spPr>
          <a:xfrm>
            <a:off x="8898255" y="13022909"/>
            <a:ext cx="66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fractions</a:t>
            </a:r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3CE8BB27-C063-4AED-9D2D-87D7CBB02419}"/>
              </a:ext>
            </a:extLst>
          </p:cNvPr>
          <p:cNvSpPr txBox="1"/>
          <p:nvPr/>
        </p:nvSpPr>
        <p:spPr>
          <a:xfrm>
            <a:off x="8901532" y="11009520"/>
            <a:ext cx="7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 solving with fractions and percentages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D118DA0-F177-4712-B24B-E5B872FFEBE4}"/>
              </a:ext>
            </a:extLst>
          </p:cNvPr>
          <p:cNvSpPr txBox="1"/>
          <p:nvPr/>
        </p:nvSpPr>
        <p:spPr>
          <a:xfrm>
            <a:off x="5899479" y="11715198"/>
            <a:ext cx="110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Solving Quadratic equations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23F55845-B1FD-40AD-A011-C6683642F5B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268566" y="12045145"/>
            <a:ext cx="1054604" cy="343893"/>
          </a:xfrm>
          <a:prstGeom prst="rect">
            <a:avLst/>
          </a:prstGeom>
        </p:spPr>
      </p:pic>
      <p:sp>
        <p:nvSpPr>
          <p:cNvPr id="709" name="TextBox 708">
            <a:extLst>
              <a:ext uri="{FF2B5EF4-FFF2-40B4-BE49-F238E27FC236}">
                <a16:creationId xmlns:a16="http://schemas.microsoft.com/office/drawing/2014/main" id="{2277655C-D276-4904-95A8-35992EBC7988}"/>
              </a:ext>
            </a:extLst>
          </p:cNvPr>
          <p:cNvSpPr txBox="1"/>
          <p:nvPr/>
        </p:nvSpPr>
        <p:spPr>
          <a:xfrm>
            <a:off x="5243704" y="11829652"/>
            <a:ext cx="80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Constructing bisectors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A74ED565-0F61-4969-B801-61B8E42C13AF}"/>
              </a:ext>
            </a:extLst>
          </p:cNvPr>
          <p:cNvSpPr txBox="1"/>
          <p:nvPr/>
        </p:nvSpPr>
        <p:spPr>
          <a:xfrm>
            <a:off x="5916669" y="10208401"/>
            <a:ext cx="9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Length of arcs, volume of cylinders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84D54F0C-4CC3-4576-BE74-8ABE8D73253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594719" y="10347040"/>
            <a:ext cx="702542" cy="23969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B10BECD1-7801-4C3C-8D11-9CB6291AE6D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27396" y="11625080"/>
            <a:ext cx="584400" cy="276095"/>
          </a:xfrm>
          <a:prstGeom prst="rect">
            <a:avLst/>
          </a:prstGeom>
        </p:spPr>
      </p:pic>
      <p:sp>
        <p:nvSpPr>
          <p:cNvPr id="713" name="TextBox 712">
            <a:extLst>
              <a:ext uri="{FF2B5EF4-FFF2-40B4-BE49-F238E27FC236}">
                <a16:creationId xmlns:a16="http://schemas.microsoft.com/office/drawing/2014/main" id="{FD76F756-EA96-4A8E-B23A-D9D2D17F19BF}"/>
              </a:ext>
            </a:extLst>
          </p:cNvPr>
          <p:cNvSpPr txBox="1"/>
          <p:nvPr/>
        </p:nvSpPr>
        <p:spPr>
          <a:xfrm>
            <a:off x="3904844" y="10434413"/>
            <a:ext cx="76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Proportion word problems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EA6843FE-ABBD-4E89-B2BC-3D3CE46D9D74}"/>
              </a:ext>
            </a:extLst>
          </p:cNvPr>
          <p:cNvSpPr txBox="1"/>
          <p:nvPr/>
        </p:nvSpPr>
        <p:spPr>
          <a:xfrm>
            <a:off x="2955658" y="11713179"/>
            <a:ext cx="7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Speed, Distance, Time graphs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220EF47C-FE34-4823-B09D-149870A89154}"/>
              </a:ext>
            </a:extLst>
          </p:cNvPr>
          <p:cNvSpPr/>
          <p:nvPr/>
        </p:nvSpPr>
        <p:spPr>
          <a:xfrm>
            <a:off x="6888431" y="8869830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F0087069-8058-4C9A-8229-53DE8C9A4CA6}"/>
              </a:ext>
            </a:extLst>
          </p:cNvPr>
          <p:cNvSpPr/>
          <p:nvPr/>
        </p:nvSpPr>
        <p:spPr>
          <a:xfrm>
            <a:off x="6883676" y="9062743"/>
            <a:ext cx="740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Linear graphs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832C870E-6DAC-438F-B3AC-ECE4FE98E8DB}"/>
              </a:ext>
            </a:extLst>
          </p:cNvPr>
          <p:cNvSpPr/>
          <p:nvPr/>
        </p:nvSpPr>
        <p:spPr>
          <a:xfrm rot="2418487" flipH="1">
            <a:off x="8435336" y="6821772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30BCD465-9554-487B-BA0C-87C0F6A58803}"/>
              </a:ext>
            </a:extLst>
          </p:cNvPr>
          <p:cNvSpPr txBox="1"/>
          <p:nvPr/>
        </p:nvSpPr>
        <p:spPr>
          <a:xfrm>
            <a:off x="8921115" y="6872265"/>
            <a:ext cx="90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Changing </a:t>
            </a:r>
          </a:p>
          <a:p>
            <a:r>
              <a:rPr lang="en-GB" sz="800" dirty="0"/>
              <a:t>ratios</a:t>
            </a: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8218FF2B-3BAC-4C24-8071-0B17C8AAA7A6}"/>
              </a:ext>
            </a:extLst>
          </p:cNvPr>
          <p:cNvSpPr/>
          <p:nvPr/>
        </p:nvSpPr>
        <p:spPr>
          <a:xfrm rot="1402935">
            <a:off x="7961114" y="6862152"/>
            <a:ext cx="4347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Graphs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18B90686-4A96-4F26-9AD1-A9F96F24E52E}"/>
              </a:ext>
            </a:extLst>
          </p:cNvPr>
          <p:cNvSpPr txBox="1"/>
          <p:nvPr/>
        </p:nvSpPr>
        <p:spPr>
          <a:xfrm>
            <a:off x="8638792" y="6241741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Velocity graphs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00426E91-AC3A-4243-AC51-D36B5B52F29F}"/>
              </a:ext>
            </a:extLst>
          </p:cNvPr>
          <p:cNvSpPr/>
          <p:nvPr/>
        </p:nvSpPr>
        <p:spPr>
          <a:xfrm>
            <a:off x="7421551" y="6780113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Sequences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855F7469-7DEE-4E0E-BBD2-8B6B03252CA2}"/>
              </a:ext>
            </a:extLst>
          </p:cNvPr>
          <p:cNvSpPr/>
          <p:nvPr/>
        </p:nvSpPr>
        <p:spPr>
          <a:xfrm>
            <a:off x="7435061" y="6522754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720B9DF8-B820-4A80-A95A-1747E280619A}"/>
              </a:ext>
            </a:extLst>
          </p:cNvPr>
          <p:cNvSpPr txBox="1"/>
          <p:nvPr/>
        </p:nvSpPr>
        <p:spPr>
          <a:xfrm>
            <a:off x="8468462" y="5897073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Cubic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7919DC5C-C805-4A15-9FD6-809A47930A47}"/>
              </a:ext>
            </a:extLst>
          </p:cNvPr>
          <p:cNvSpPr txBox="1"/>
          <p:nvPr/>
        </p:nvSpPr>
        <p:spPr>
          <a:xfrm>
            <a:off x="8797455" y="6569994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Reciprocal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4CE4D11E-D02C-48BF-8F2C-9A040F4F1CE3}"/>
              </a:ext>
            </a:extLst>
          </p:cNvPr>
          <p:cNvSpPr txBox="1"/>
          <p:nvPr/>
        </p:nvSpPr>
        <p:spPr>
          <a:xfrm>
            <a:off x="6866669" y="6258804"/>
            <a:ext cx="580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Bias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F46F951E-BC80-409F-BB3F-3C98B85852E3}"/>
              </a:ext>
            </a:extLst>
          </p:cNvPr>
          <p:cNvSpPr/>
          <p:nvPr/>
        </p:nvSpPr>
        <p:spPr>
          <a:xfrm>
            <a:off x="6154846" y="6755724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Proportion</a:t>
            </a: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C5E90981-F7C2-42A2-983F-2062E4D424F3}"/>
              </a:ext>
            </a:extLst>
          </p:cNvPr>
          <p:cNvSpPr/>
          <p:nvPr/>
        </p:nvSpPr>
        <p:spPr>
          <a:xfrm flipH="1">
            <a:off x="6183685" y="6580321"/>
            <a:ext cx="45719" cy="79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56A997C0-0607-4307-B33B-645EE5D5022D}"/>
              </a:ext>
            </a:extLst>
          </p:cNvPr>
          <p:cNvSpPr txBox="1"/>
          <p:nvPr/>
        </p:nvSpPr>
        <p:spPr>
          <a:xfrm>
            <a:off x="4696130" y="7593274"/>
            <a:ext cx="113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Estimating roots and powers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6C35E8B9-A8D1-4C65-BC70-9DF3C516A85D}"/>
              </a:ext>
            </a:extLst>
          </p:cNvPr>
          <p:cNvSpPr/>
          <p:nvPr/>
        </p:nvSpPr>
        <p:spPr>
          <a:xfrm>
            <a:off x="3024306" y="6616008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4753376A-A0D0-4E57-AE78-DCC066D7E0F2}"/>
              </a:ext>
            </a:extLst>
          </p:cNvPr>
          <p:cNvSpPr/>
          <p:nvPr/>
        </p:nvSpPr>
        <p:spPr>
          <a:xfrm>
            <a:off x="2048343" y="6605644"/>
            <a:ext cx="1122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 and statistical diagrams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2074F319-2A9B-424F-AEDB-108E0BCFF4BB}"/>
              </a:ext>
            </a:extLst>
          </p:cNvPr>
          <p:cNvSpPr txBox="1"/>
          <p:nvPr/>
        </p:nvSpPr>
        <p:spPr>
          <a:xfrm>
            <a:off x="1922370" y="6063232"/>
            <a:ext cx="707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BOXPLOTS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8B666217-172E-41A1-895A-93D621168DAE}"/>
              </a:ext>
            </a:extLst>
          </p:cNvPr>
          <p:cNvSpPr txBox="1"/>
          <p:nvPr/>
        </p:nvSpPr>
        <p:spPr>
          <a:xfrm>
            <a:off x="2097370" y="7373212"/>
            <a:ext cx="99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Cumulative Frequency polygons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F5E429A-FD7E-4A81-97FC-44BA70F0A6C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548103" y="5422078"/>
            <a:ext cx="668347" cy="512191"/>
          </a:xfrm>
          <a:prstGeom prst="rect">
            <a:avLst/>
          </a:prstGeom>
        </p:spPr>
      </p:pic>
      <p:sp>
        <p:nvSpPr>
          <p:cNvPr id="523" name="Rectangle 522">
            <a:extLst>
              <a:ext uri="{FF2B5EF4-FFF2-40B4-BE49-F238E27FC236}">
                <a16:creationId xmlns:a16="http://schemas.microsoft.com/office/drawing/2014/main" id="{2D386EB6-699C-40B6-8FF0-12EDA4A246AD}"/>
              </a:ext>
            </a:extLst>
          </p:cNvPr>
          <p:cNvSpPr/>
          <p:nvPr/>
        </p:nvSpPr>
        <p:spPr>
          <a:xfrm>
            <a:off x="3551834" y="6599968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F4666DF2-7606-495A-8F2D-D5AA2AA0DC5C}"/>
              </a:ext>
            </a:extLst>
          </p:cNvPr>
          <p:cNvSpPr/>
          <p:nvPr/>
        </p:nvSpPr>
        <p:spPr>
          <a:xfrm>
            <a:off x="3499523" y="6698606"/>
            <a:ext cx="763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Recurring decimals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617601AB-9988-428C-885B-7794519150C5}"/>
              </a:ext>
            </a:extLst>
          </p:cNvPr>
          <p:cNvSpPr txBox="1"/>
          <p:nvPr/>
        </p:nvSpPr>
        <p:spPr>
          <a:xfrm>
            <a:off x="3023372" y="6271609"/>
            <a:ext cx="115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Converting fractions to recurring decimals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30547AC1-C094-4146-8973-10EBC7A6E1FD}"/>
              </a:ext>
            </a:extLst>
          </p:cNvPr>
          <p:cNvSpPr txBox="1"/>
          <p:nvPr/>
        </p:nvSpPr>
        <p:spPr>
          <a:xfrm>
            <a:off x="3459042" y="7362625"/>
            <a:ext cx="7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Recurring decimals to fractions</a:t>
            </a: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02C38E10-249E-4FA5-BC76-9EDC86FCB6EC}"/>
              </a:ext>
            </a:extLst>
          </p:cNvPr>
          <p:cNvSpPr/>
          <p:nvPr/>
        </p:nvSpPr>
        <p:spPr>
          <a:xfrm>
            <a:off x="4693278" y="4375865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88D1DE75-7867-47FE-896A-49FEB9686B56}"/>
              </a:ext>
            </a:extLst>
          </p:cNvPr>
          <p:cNvSpPr/>
          <p:nvPr/>
        </p:nvSpPr>
        <p:spPr>
          <a:xfrm>
            <a:off x="6102588" y="4383280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72D66EA0-FDCD-4AE8-A75E-A6BD1FFB50C4}"/>
              </a:ext>
            </a:extLst>
          </p:cNvPr>
          <p:cNvSpPr txBox="1"/>
          <p:nvPr/>
        </p:nvSpPr>
        <p:spPr>
          <a:xfrm>
            <a:off x="118995" y="5290271"/>
            <a:ext cx="83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Solving quadratic equations graphically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39FD569A-0F99-46A2-80A8-C8DDCD63C5F7}"/>
              </a:ext>
            </a:extLst>
          </p:cNvPr>
          <p:cNvSpPr txBox="1"/>
          <p:nvPr/>
        </p:nvSpPr>
        <p:spPr>
          <a:xfrm>
            <a:off x="911186" y="4173968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Cubic functions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2B3014-1FA7-4D15-8624-5E05F4351CD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12490" y="3290691"/>
            <a:ext cx="1734631" cy="781072"/>
          </a:xfrm>
          <a:prstGeom prst="rect">
            <a:avLst/>
          </a:prstGeom>
        </p:spPr>
      </p:pic>
      <p:sp>
        <p:nvSpPr>
          <p:cNvPr id="648" name="TextBox 647">
            <a:extLst>
              <a:ext uri="{FF2B5EF4-FFF2-40B4-BE49-F238E27FC236}">
                <a16:creationId xmlns:a16="http://schemas.microsoft.com/office/drawing/2014/main" id="{94324954-594B-4BFB-B626-387FC70819AC}"/>
              </a:ext>
            </a:extLst>
          </p:cNvPr>
          <p:cNvSpPr txBox="1"/>
          <p:nvPr/>
        </p:nvSpPr>
        <p:spPr>
          <a:xfrm rot="10800000" flipV="1">
            <a:off x="3998396" y="5103697"/>
            <a:ext cx="67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Proof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E3586B3-5591-4184-926C-B3D4DB8587B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058495" y="3180783"/>
            <a:ext cx="1217243" cy="710058"/>
          </a:xfrm>
          <a:prstGeom prst="rect">
            <a:avLst/>
          </a:prstGeom>
        </p:spPr>
      </p:pic>
      <p:sp>
        <p:nvSpPr>
          <p:cNvPr id="717" name="TextBox 716">
            <a:extLst>
              <a:ext uri="{FF2B5EF4-FFF2-40B4-BE49-F238E27FC236}">
                <a16:creationId xmlns:a16="http://schemas.microsoft.com/office/drawing/2014/main" id="{2446663C-1B3E-4622-BFD5-9FEF256B93F9}"/>
              </a:ext>
            </a:extLst>
          </p:cNvPr>
          <p:cNvSpPr txBox="1"/>
          <p:nvPr/>
        </p:nvSpPr>
        <p:spPr>
          <a:xfrm>
            <a:off x="6209856" y="3575154"/>
            <a:ext cx="1014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Transformations with graphs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EEA3B2B0-1CC7-46C0-8DE2-2D18DA5ECAC9}"/>
              </a:ext>
            </a:extLst>
          </p:cNvPr>
          <p:cNvSpPr txBox="1"/>
          <p:nvPr/>
        </p:nvSpPr>
        <p:spPr>
          <a:xfrm>
            <a:off x="7122877" y="3701192"/>
            <a:ext cx="1014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Exponential functions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2343151" y="1556326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511300" y="1448377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8241507" y="1547595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021" y="1527702"/>
            <a:ext cx="479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Working mathematically:</a:t>
            </a:r>
          </a:p>
          <a:p>
            <a:pPr algn="ctr"/>
            <a:r>
              <a:rPr lang="en-GB" altLang="en-US" sz="1200" i="1" dirty="0">
                <a:solidFill>
                  <a:schemeClr val="bg1"/>
                </a:solidFill>
              </a:rPr>
              <a:t>- Develop fluency  - Reason Mathematically   - Solve problems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705769" y="1752383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47819" y="1787308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49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724" y="4529521"/>
            <a:ext cx="184299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More Algebra</a:t>
            </a:r>
          </a:p>
        </p:txBody>
      </p:sp>
      <p:sp>
        <p:nvSpPr>
          <p:cNvPr id="518" name="TextBox 52">
            <a:extLst>
              <a:ext uri="{FF2B5EF4-FFF2-40B4-BE49-F238E27FC236}">
                <a16:creationId xmlns:a16="http://schemas.microsoft.com/office/drawing/2014/main" id="{17ABDEFD-DEF0-4670-8411-1AE9E6C5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737" y="4512125"/>
            <a:ext cx="139121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Proportion and graphs</a:t>
            </a:r>
          </a:p>
        </p:txBody>
      </p:sp>
      <p:sp>
        <p:nvSpPr>
          <p:cNvPr id="462" name="TextBox 52">
            <a:extLst>
              <a:ext uri="{FF2B5EF4-FFF2-40B4-BE49-F238E27FC236}">
                <a16:creationId xmlns:a16="http://schemas.microsoft.com/office/drawing/2014/main" id="{1578AB18-7066-4B65-9E82-F2412A34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933" y="4435424"/>
            <a:ext cx="10258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Vectors &amp; Geometric proof</a:t>
            </a:r>
          </a:p>
        </p:txBody>
      </p:sp>
      <p:sp>
        <p:nvSpPr>
          <p:cNvPr id="527" name="Rectangle 140">
            <a:extLst>
              <a:ext uri="{FF2B5EF4-FFF2-40B4-BE49-F238E27FC236}">
                <a16:creationId xmlns:a16="http://schemas.microsoft.com/office/drawing/2014/main" id="{BED1C885-1A55-4D40-982C-DC8296AFA705}"/>
              </a:ext>
            </a:extLst>
          </p:cNvPr>
          <p:cNvSpPr/>
          <p:nvPr/>
        </p:nvSpPr>
        <p:spPr>
          <a:xfrm>
            <a:off x="2147221" y="4386114"/>
            <a:ext cx="874983" cy="64231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Circle theorems</a:t>
            </a:r>
          </a:p>
          <a:p>
            <a:pPr algn="ctr" eaLnBrk="1" hangingPunct="1"/>
            <a:endParaRPr lang="en-US" altLang="en-US" sz="11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C0CCD-0379-40CC-8978-9900DF5B45EA}"/>
              </a:ext>
            </a:extLst>
          </p:cNvPr>
          <p:cNvSpPr txBox="1"/>
          <p:nvPr/>
        </p:nvSpPr>
        <p:spPr>
          <a:xfrm rot="18259860">
            <a:off x="645732" y="4970295"/>
            <a:ext cx="167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Equations and graphs</a:t>
            </a:r>
          </a:p>
        </p:txBody>
      </p:sp>
      <p:sp>
        <p:nvSpPr>
          <p:cNvPr id="663" name="TextBox 52">
            <a:extLst>
              <a:ext uri="{FF2B5EF4-FFF2-40B4-BE49-F238E27FC236}">
                <a16:creationId xmlns:a16="http://schemas.microsoft.com/office/drawing/2014/main" id="{81366AE2-AEBC-4AF8-9BFA-3B863A49F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717" y="11882291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10796</TotalTime>
  <Words>635</Words>
  <Application>Microsoft Office PowerPoint</Application>
  <PresentationFormat>Custom</PresentationFormat>
  <Paragraphs>224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560</cp:revision>
  <cp:lastPrinted>2018-09-02T17:44:52Z</cp:lastPrinted>
  <dcterms:created xsi:type="dcterms:W3CDTF">2018-02-08T08:28:53Z</dcterms:created>
  <dcterms:modified xsi:type="dcterms:W3CDTF">2025-11-07T17:56:09Z</dcterms:modified>
</cp:coreProperties>
</file>