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3"/>
  </p:notesMasterIdLst>
  <p:sldIdLst>
    <p:sldId id="256" r:id="rId2"/>
  </p:sldIdLst>
  <p:sldSz cx="9720263" cy="17640300"/>
  <p:notesSz cx="6797675" cy="9926638"/>
  <p:defaultTextStyle>
    <a:defPPr>
      <a:defRPr lang="en-US"/>
    </a:defPPr>
    <a:lvl1pPr algn="l" defTabSz="1093788" rtl="0" eaLnBrk="0" fontAlgn="base" hangingPunct="0">
      <a:spcBef>
        <a:spcPct val="0"/>
      </a:spcBef>
      <a:spcAft>
        <a:spcPct val="0"/>
      </a:spcAft>
      <a:defRPr sz="21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546100" indent="-88900" algn="l" defTabSz="1093788" rtl="0" eaLnBrk="0" fontAlgn="base" hangingPunct="0">
      <a:spcBef>
        <a:spcPct val="0"/>
      </a:spcBef>
      <a:spcAft>
        <a:spcPct val="0"/>
      </a:spcAft>
      <a:defRPr sz="21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1093788" indent="-179388" algn="l" defTabSz="1093788" rtl="0" eaLnBrk="0" fontAlgn="base" hangingPunct="0">
      <a:spcBef>
        <a:spcPct val="0"/>
      </a:spcBef>
      <a:spcAft>
        <a:spcPct val="0"/>
      </a:spcAft>
      <a:defRPr sz="21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641475" indent="-269875" algn="l" defTabSz="1093788" rtl="0" eaLnBrk="0" fontAlgn="base" hangingPunct="0">
      <a:spcBef>
        <a:spcPct val="0"/>
      </a:spcBef>
      <a:spcAft>
        <a:spcPct val="0"/>
      </a:spcAft>
      <a:defRPr sz="21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2187575" indent="-358775" algn="l" defTabSz="1093788" rtl="0" eaLnBrk="0" fontAlgn="base" hangingPunct="0">
      <a:spcBef>
        <a:spcPct val="0"/>
      </a:spcBef>
      <a:spcAft>
        <a:spcPct val="0"/>
      </a:spcAft>
      <a:defRPr sz="21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sz="21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sz="21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sz="21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sz="21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7CB5A"/>
    <a:srgbClr val="217C88"/>
    <a:srgbClr val="33CCCC"/>
    <a:srgbClr val="971B37"/>
    <a:srgbClr val="66FF33"/>
    <a:srgbClr val="00B050"/>
    <a:srgbClr val="144856"/>
    <a:srgbClr val="175A68"/>
    <a:srgbClr val="FE5E00"/>
    <a:srgbClr val="F8B30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5441" autoAdjust="0"/>
  </p:normalViewPr>
  <p:slideViewPr>
    <p:cSldViewPr snapToGrid="0">
      <p:cViewPr>
        <p:scale>
          <a:sx n="100" d="100"/>
          <a:sy n="100" d="100"/>
        </p:scale>
        <p:origin x="1374" y="-16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6429BEA-25BE-410D-BE5E-4E1FB9B7AFA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10944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A93D4BE-B55E-433A-9C17-511AFFCFCE85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10944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009C514-2D65-4674-BC07-189380C6D537}" type="datetimeFigureOut">
              <a:rPr lang="en-US"/>
              <a:pPr>
                <a:defRPr/>
              </a:pPr>
              <a:t>11/4/2025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34967AAB-A8DA-45DD-BCF9-C6AC8AC5E79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476500" y="1241425"/>
            <a:ext cx="184467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F2EA3B57-EB49-4D5E-852F-16269B95C4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D28A05-BF62-4626-BD75-75C131079BB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10944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5DC305-D814-4CC6-80FB-2B57E0F7796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08974AD2-CA02-4F32-B9B2-45969E5EEE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05055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302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65138" algn="l" defTabSz="9302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30275" algn="l" defTabSz="9302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95413" algn="l" defTabSz="9302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60550" algn="l" defTabSz="9302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326691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6pPr>
    <a:lvl7pPr marL="2792029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7pPr>
    <a:lvl8pPr marL="3257367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8pPr>
    <a:lvl9pPr marL="3722705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id="{694E07EB-7754-4D6C-A7A1-2E61BC77E1A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2B3009F-D282-44BC-9872-11F5120BD9A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0676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221" dirty="0"/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04CF9CA8-F906-4E44-816D-E4338D13948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D075E980-EC14-4530-9A05-2CC370F24BEF}" type="slidenum">
              <a:rPr lang="en-US" altLang="en-US" sz="1200"/>
              <a:pPr/>
              <a:t>1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34325210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9020" y="2886967"/>
            <a:ext cx="8262224" cy="6141438"/>
          </a:xfrm>
        </p:spPr>
        <p:txBody>
          <a:bodyPr anchor="b"/>
          <a:lstStyle>
            <a:lvl1pPr algn="ctr">
              <a:defRPr sz="637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5033" y="9265242"/>
            <a:ext cx="7290197" cy="4258988"/>
          </a:xfrm>
        </p:spPr>
        <p:txBody>
          <a:bodyPr/>
          <a:lstStyle>
            <a:lvl1pPr marL="0" indent="0" algn="ctr">
              <a:buNone/>
              <a:defRPr sz="2551"/>
            </a:lvl1pPr>
            <a:lvl2pPr marL="486004" indent="0" algn="ctr">
              <a:buNone/>
              <a:defRPr sz="2126"/>
            </a:lvl2pPr>
            <a:lvl3pPr marL="972007" indent="0" algn="ctr">
              <a:buNone/>
              <a:defRPr sz="1913"/>
            </a:lvl3pPr>
            <a:lvl4pPr marL="1458011" indent="0" algn="ctr">
              <a:buNone/>
              <a:defRPr sz="1701"/>
            </a:lvl4pPr>
            <a:lvl5pPr marL="1944014" indent="0" algn="ctr">
              <a:buNone/>
              <a:defRPr sz="1701"/>
            </a:lvl5pPr>
            <a:lvl6pPr marL="2430018" indent="0" algn="ctr">
              <a:buNone/>
              <a:defRPr sz="1701"/>
            </a:lvl6pPr>
            <a:lvl7pPr marL="2916022" indent="0" algn="ctr">
              <a:buNone/>
              <a:defRPr sz="1701"/>
            </a:lvl7pPr>
            <a:lvl8pPr marL="3402025" indent="0" algn="ctr">
              <a:buNone/>
              <a:defRPr sz="1701"/>
            </a:lvl8pPr>
            <a:lvl9pPr marL="3888029" indent="0" algn="ctr">
              <a:buNone/>
              <a:defRPr sz="1701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6E1361-4954-4796-A70B-D500E73CA1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59AFEB-37FA-430C-9994-82C802A49526}" type="datetimeFigureOut">
              <a:rPr lang="en-GB"/>
              <a:pPr>
                <a:defRPr/>
              </a:pPr>
              <a:t>04/11/2025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7513B4-4BC7-4F6A-B5E8-D2C28B32C5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DCE5E3-4F27-45AD-BE67-7F45754BF3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A51E4D-C462-460E-AF3B-F1AE0893E9A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69724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D34FC3-D62B-4C48-AA2A-D50CF42A59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201B2A-C51A-492E-A2C5-49601B97E846}" type="datetimeFigureOut">
              <a:rPr lang="en-GB"/>
              <a:pPr>
                <a:defRPr/>
              </a:pPr>
              <a:t>04/11/2025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DDA28D-71DD-4D74-84BF-C2A9D9D220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02395E-05F1-4635-9DC7-67FEAEF337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61884C-F9B9-4C9F-ADA9-CA5A25186AF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61540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6064" y="939183"/>
            <a:ext cx="2095932" cy="1494933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8269" y="939183"/>
            <a:ext cx="6166292" cy="1494933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8225E8-70BB-4325-A0F7-C1608CC9A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F929D4-DE73-4527-B243-35F454742C3E}" type="datetimeFigureOut">
              <a:rPr lang="en-GB"/>
              <a:pPr>
                <a:defRPr/>
              </a:pPr>
              <a:t>04/11/2025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E37BCD-9A2E-4FF2-9630-B433730734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E5D8DC-5087-4292-AD7C-713DE07FD8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EA6342-333D-47EC-879E-8D4DE1C9CED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39407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922B21-D804-412A-AB43-77C106BECA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2FB993-D04A-483F-8C93-FF02181A99CE}" type="datetimeFigureOut">
              <a:rPr lang="en-GB"/>
              <a:pPr>
                <a:defRPr/>
              </a:pPr>
              <a:t>04/11/2025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835D85-1F5E-431F-9F7B-A559D08603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49ADF8-9896-435E-819F-37C90F85AE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B6CED7-45EB-4F8B-9FEC-C114A006934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743212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3206" y="4397830"/>
            <a:ext cx="8383727" cy="7337874"/>
          </a:xfrm>
        </p:spPr>
        <p:txBody>
          <a:bodyPr anchor="b"/>
          <a:lstStyle>
            <a:lvl1pPr>
              <a:defRPr sz="637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3206" y="11805123"/>
            <a:ext cx="8383727" cy="3858814"/>
          </a:xfrm>
        </p:spPr>
        <p:txBody>
          <a:bodyPr/>
          <a:lstStyle>
            <a:lvl1pPr marL="0" indent="0">
              <a:buNone/>
              <a:defRPr sz="2551">
                <a:solidFill>
                  <a:schemeClr val="tx1"/>
                </a:solidFill>
              </a:defRPr>
            </a:lvl1pPr>
            <a:lvl2pPr marL="486004" indent="0">
              <a:buNone/>
              <a:defRPr sz="2126">
                <a:solidFill>
                  <a:schemeClr val="tx1">
                    <a:tint val="75000"/>
                  </a:schemeClr>
                </a:solidFill>
              </a:defRPr>
            </a:lvl2pPr>
            <a:lvl3pPr marL="972007" indent="0">
              <a:buNone/>
              <a:defRPr sz="1913">
                <a:solidFill>
                  <a:schemeClr val="tx1">
                    <a:tint val="75000"/>
                  </a:schemeClr>
                </a:solidFill>
              </a:defRPr>
            </a:lvl3pPr>
            <a:lvl4pPr marL="1458011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4pPr>
            <a:lvl5pPr marL="1944014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5pPr>
            <a:lvl6pPr marL="2430018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6pPr>
            <a:lvl7pPr marL="2916022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7pPr>
            <a:lvl8pPr marL="3402025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8pPr>
            <a:lvl9pPr marL="3888029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A3F834-BA4A-42C3-87F2-388C557A39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CD8193-DD11-4FF3-A7DC-6673B3978C70}" type="datetimeFigureOut">
              <a:rPr lang="en-GB"/>
              <a:pPr>
                <a:defRPr/>
              </a:pPr>
              <a:t>04/11/2025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EECA7F-9A5E-43A2-8AE6-E310A3941D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B2331D-31A4-42AD-9CC5-3B84E8D8EA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C3E26F-FBCE-403D-92D7-E7CB0F147A4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99743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8268" y="4695913"/>
            <a:ext cx="4131112" cy="1119260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20883" y="4695913"/>
            <a:ext cx="4131112" cy="1119260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3F24E5A-1E44-491D-98CF-646982AE7B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2E08E8-304F-45D1-B4EB-FD2CCE3F64C3}" type="datetimeFigureOut">
              <a:rPr lang="en-GB"/>
              <a:pPr>
                <a:defRPr/>
              </a:pPr>
              <a:t>04/11/2025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3E8534A-50CB-4833-92C1-BEAD89DCF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D2FA9C4-4D68-47DC-B063-469A55BBB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729CCB-7188-4756-AC36-13916F59C51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987040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534" y="939186"/>
            <a:ext cx="8383727" cy="340964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9535" y="4324325"/>
            <a:ext cx="4112126" cy="2119285"/>
          </a:xfrm>
        </p:spPr>
        <p:txBody>
          <a:bodyPr anchor="b"/>
          <a:lstStyle>
            <a:lvl1pPr marL="0" indent="0">
              <a:buNone/>
              <a:defRPr sz="2551" b="1"/>
            </a:lvl1pPr>
            <a:lvl2pPr marL="486004" indent="0">
              <a:buNone/>
              <a:defRPr sz="2126" b="1"/>
            </a:lvl2pPr>
            <a:lvl3pPr marL="972007" indent="0">
              <a:buNone/>
              <a:defRPr sz="1913" b="1"/>
            </a:lvl3pPr>
            <a:lvl4pPr marL="1458011" indent="0">
              <a:buNone/>
              <a:defRPr sz="1701" b="1"/>
            </a:lvl4pPr>
            <a:lvl5pPr marL="1944014" indent="0">
              <a:buNone/>
              <a:defRPr sz="1701" b="1"/>
            </a:lvl5pPr>
            <a:lvl6pPr marL="2430018" indent="0">
              <a:buNone/>
              <a:defRPr sz="1701" b="1"/>
            </a:lvl6pPr>
            <a:lvl7pPr marL="2916022" indent="0">
              <a:buNone/>
              <a:defRPr sz="1701" b="1"/>
            </a:lvl7pPr>
            <a:lvl8pPr marL="3402025" indent="0">
              <a:buNone/>
              <a:defRPr sz="1701" b="1"/>
            </a:lvl8pPr>
            <a:lvl9pPr marL="3888029" indent="0">
              <a:buNone/>
              <a:defRPr sz="1701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9535" y="6443610"/>
            <a:ext cx="4112126" cy="94775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20884" y="4324325"/>
            <a:ext cx="4132378" cy="2119285"/>
          </a:xfrm>
        </p:spPr>
        <p:txBody>
          <a:bodyPr anchor="b"/>
          <a:lstStyle>
            <a:lvl1pPr marL="0" indent="0">
              <a:buNone/>
              <a:defRPr sz="2551" b="1"/>
            </a:lvl1pPr>
            <a:lvl2pPr marL="486004" indent="0">
              <a:buNone/>
              <a:defRPr sz="2126" b="1"/>
            </a:lvl2pPr>
            <a:lvl3pPr marL="972007" indent="0">
              <a:buNone/>
              <a:defRPr sz="1913" b="1"/>
            </a:lvl3pPr>
            <a:lvl4pPr marL="1458011" indent="0">
              <a:buNone/>
              <a:defRPr sz="1701" b="1"/>
            </a:lvl4pPr>
            <a:lvl5pPr marL="1944014" indent="0">
              <a:buNone/>
              <a:defRPr sz="1701" b="1"/>
            </a:lvl5pPr>
            <a:lvl6pPr marL="2430018" indent="0">
              <a:buNone/>
              <a:defRPr sz="1701" b="1"/>
            </a:lvl6pPr>
            <a:lvl7pPr marL="2916022" indent="0">
              <a:buNone/>
              <a:defRPr sz="1701" b="1"/>
            </a:lvl7pPr>
            <a:lvl8pPr marL="3402025" indent="0">
              <a:buNone/>
              <a:defRPr sz="1701" b="1"/>
            </a:lvl8pPr>
            <a:lvl9pPr marL="3888029" indent="0">
              <a:buNone/>
              <a:defRPr sz="1701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20884" y="6443610"/>
            <a:ext cx="4132378" cy="94775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D77F5CAD-1C50-46AB-B229-4D7C5CAE4C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CA86A5-9268-4DEA-B1CA-6754B7A2FFCC}" type="datetimeFigureOut">
              <a:rPr lang="en-GB"/>
              <a:pPr>
                <a:defRPr/>
              </a:pPr>
              <a:t>04/11/2025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1956DDB9-40CB-454B-81F9-79B8BF8638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886B743A-12A8-48BB-A239-135C0DD34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EEC80A-2668-4121-95B0-04E4058C230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97275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F1BA94AD-E937-4DF7-8538-D1BCF890D2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5ADC25-882D-4C4E-9481-8C92F1177052}" type="datetimeFigureOut">
              <a:rPr lang="en-GB"/>
              <a:pPr>
                <a:defRPr/>
              </a:pPr>
              <a:t>04/11/2025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3182D7F7-8CD8-413B-961C-D13D289B6E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A37B5CF5-D746-42B4-A7BC-D20C9B7C9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BF8FF2-1AF6-44E3-A9DD-D7CECBB836D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96937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20B26F96-E68D-48CC-BA9D-83287D8803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A2C34B-04B3-4619-98E4-66517C91066D}" type="datetimeFigureOut">
              <a:rPr lang="en-GB"/>
              <a:pPr>
                <a:defRPr/>
              </a:pPr>
              <a:t>04/11/2025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4EFEDA0E-B729-40F9-96C2-F83720E95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0729279-3864-46AD-9BD3-94C2D1E935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CB0A6E-4CF8-453D-B8AB-1DD4DECFEC0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55192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534" y="1176020"/>
            <a:ext cx="3135038" cy="4116070"/>
          </a:xfrm>
        </p:spPr>
        <p:txBody>
          <a:bodyPr anchor="b"/>
          <a:lstStyle>
            <a:lvl1pPr>
              <a:defRPr sz="340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32378" y="2539880"/>
            <a:ext cx="4920883" cy="12536047"/>
          </a:xfrm>
        </p:spPr>
        <p:txBody>
          <a:bodyPr/>
          <a:lstStyle>
            <a:lvl1pPr>
              <a:defRPr sz="3402"/>
            </a:lvl1pPr>
            <a:lvl2pPr>
              <a:defRPr sz="2976"/>
            </a:lvl2pPr>
            <a:lvl3pPr>
              <a:defRPr sz="2551"/>
            </a:lvl3pPr>
            <a:lvl4pPr>
              <a:defRPr sz="2126"/>
            </a:lvl4pPr>
            <a:lvl5pPr>
              <a:defRPr sz="2126"/>
            </a:lvl5pPr>
            <a:lvl6pPr>
              <a:defRPr sz="2126"/>
            </a:lvl6pPr>
            <a:lvl7pPr>
              <a:defRPr sz="2126"/>
            </a:lvl7pPr>
            <a:lvl8pPr>
              <a:defRPr sz="2126"/>
            </a:lvl8pPr>
            <a:lvl9pPr>
              <a:defRPr sz="2126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9534" y="5292090"/>
            <a:ext cx="3135038" cy="9804251"/>
          </a:xfrm>
        </p:spPr>
        <p:txBody>
          <a:bodyPr/>
          <a:lstStyle>
            <a:lvl1pPr marL="0" indent="0">
              <a:buNone/>
              <a:defRPr sz="1701"/>
            </a:lvl1pPr>
            <a:lvl2pPr marL="486004" indent="0">
              <a:buNone/>
              <a:defRPr sz="1488"/>
            </a:lvl2pPr>
            <a:lvl3pPr marL="972007" indent="0">
              <a:buNone/>
              <a:defRPr sz="1276"/>
            </a:lvl3pPr>
            <a:lvl4pPr marL="1458011" indent="0">
              <a:buNone/>
              <a:defRPr sz="1063"/>
            </a:lvl4pPr>
            <a:lvl5pPr marL="1944014" indent="0">
              <a:buNone/>
              <a:defRPr sz="1063"/>
            </a:lvl5pPr>
            <a:lvl6pPr marL="2430018" indent="0">
              <a:buNone/>
              <a:defRPr sz="1063"/>
            </a:lvl6pPr>
            <a:lvl7pPr marL="2916022" indent="0">
              <a:buNone/>
              <a:defRPr sz="1063"/>
            </a:lvl7pPr>
            <a:lvl8pPr marL="3402025" indent="0">
              <a:buNone/>
              <a:defRPr sz="1063"/>
            </a:lvl8pPr>
            <a:lvl9pPr marL="3888029" indent="0">
              <a:buNone/>
              <a:defRPr sz="106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C453F03-61E2-4B85-859F-BCD2780D3D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6C8424-CBFD-4382-B2CC-7C273E6796D2}" type="datetimeFigureOut">
              <a:rPr lang="en-GB"/>
              <a:pPr>
                <a:defRPr/>
              </a:pPr>
              <a:t>04/11/2025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C00E6CC-9D61-48DB-8B4B-2CB3701DB3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0B88A7E-B3BA-4265-8596-4CE9282C0F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568759-298B-4940-91BF-131EFC88DD4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152353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534" y="1176020"/>
            <a:ext cx="3135038" cy="4116070"/>
          </a:xfrm>
        </p:spPr>
        <p:txBody>
          <a:bodyPr anchor="b"/>
          <a:lstStyle>
            <a:lvl1pPr>
              <a:defRPr sz="340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32378" y="2539880"/>
            <a:ext cx="4920883" cy="12536047"/>
          </a:xfrm>
        </p:spPr>
        <p:txBody>
          <a:bodyPr rtlCol="0">
            <a:normAutofit/>
          </a:bodyPr>
          <a:lstStyle>
            <a:lvl1pPr marL="0" indent="0">
              <a:buNone/>
              <a:defRPr sz="3402"/>
            </a:lvl1pPr>
            <a:lvl2pPr marL="486004" indent="0">
              <a:buNone/>
              <a:defRPr sz="2976"/>
            </a:lvl2pPr>
            <a:lvl3pPr marL="972007" indent="0">
              <a:buNone/>
              <a:defRPr sz="2551"/>
            </a:lvl3pPr>
            <a:lvl4pPr marL="1458011" indent="0">
              <a:buNone/>
              <a:defRPr sz="2126"/>
            </a:lvl4pPr>
            <a:lvl5pPr marL="1944014" indent="0">
              <a:buNone/>
              <a:defRPr sz="2126"/>
            </a:lvl5pPr>
            <a:lvl6pPr marL="2430018" indent="0">
              <a:buNone/>
              <a:defRPr sz="2126"/>
            </a:lvl6pPr>
            <a:lvl7pPr marL="2916022" indent="0">
              <a:buNone/>
              <a:defRPr sz="2126"/>
            </a:lvl7pPr>
            <a:lvl8pPr marL="3402025" indent="0">
              <a:buNone/>
              <a:defRPr sz="2126"/>
            </a:lvl8pPr>
            <a:lvl9pPr marL="3888029" indent="0">
              <a:buNone/>
              <a:defRPr sz="2126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9534" y="5292090"/>
            <a:ext cx="3135038" cy="9804251"/>
          </a:xfrm>
        </p:spPr>
        <p:txBody>
          <a:bodyPr/>
          <a:lstStyle>
            <a:lvl1pPr marL="0" indent="0">
              <a:buNone/>
              <a:defRPr sz="1701"/>
            </a:lvl1pPr>
            <a:lvl2pPr marL="486004" indent="0">
              <a:buNone/>
              <a:defRPr sz="1488"/>
            </a:lvl2pPr>
            <a:lvl3pPr marL="972007" indent="0">
              <a:buNone/>
              <a:defRPr sz="1276"/>
            </a:lvl3pPr>
            <a:lvl4pPr marL="1458011" indent="0">
              <a:buNone/>
              <a:defRPr sz="1063"/>
            </a:lvl4pPr>
            <a:lvl5pPr marL="1944014" indent="0">
              <a:buNone/>
              <a:defRPr sz="1063"/>
            </a:lvl5pPr>
            <a:lvl6pPr marL="2430018" indent="0">
              <a:buNone/>
              <a:defRPr sz="1063"/>
            </a:lvl6pPr>
            <a:lvl7pPr marL="2916022" indent="0">
              <a:buNone/>
              <a:defRPr sz="1063"/>
            </a:lvl7pPr>
            <a:lvl8pPr marL="3402025" indent="0">
              <a:buNone/>
              <a:defRPr sz="1063"/>
            </a:lvl8pPr>
            <a:lvl9pPr marL="3888029" indent="0">
              <a:buNone/>
              <a:defRPr sz="106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00BBF3B-FAD0-4EBE-A98C-71C32C3C07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00D856-3719-404D-B9A4-188AF8C44624}" type="datetimeFigureOut">
              <a:rPr lang="en-GB"/>
              <a:pPr>
                <a:defRPr/>
              </a:pPr>
              <a:t>04/11/2025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D65AA3B-564A-4159-8EC0-D640F2BDE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0D08956-843F-45E1-849B-5A9FA08D2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ED0848-ADEC-4A1B-BCB8-4EC5EB9C292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07536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3D356FE-BFCD-4C26-B1B5-90884A0A1A8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68338" y="939800"/>
            <a:ext cx="8383587" cy="340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BA8B62F4-BB5E-4D30-B90F-6EE25079377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68338" y="4695825"/>
            <a:ext cx="8383587" cy="11193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B1F930-1228-48A5-A996-FE190E99B0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68338" y="16349663"/>
            <a:ext cx="2187575" cy="939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defTabSz="1094475" eaLnBrk="1" fontAlgn="auto" hangingPunct="1">
              <a:spcBef>
                <a:spcPts val="0"/>
              </a:spcBef>
              <a:spcAft>
                <a:spcPts val="0"/>
              </a:spcAft>
              <a:defRPr sz="1276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588864F-2C3D-4182-8209-D250A5679695}" type="datetimeFigureOut">
              <a:rPr lang="en-GB"/>
              <a:pPr>
                <a:defRPr/>
              </a:pPr>
              <a:t>04/11/2025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69DF96-A280-4963-80F7-C1178FDF15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19450" y="16349663"/>
            <a:ext cx="3281363" cy="939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defTabSz="1094475" eaLnBrk="1" fontAlgn="auto" hangingPunct="1">
              <a:spcBef>
                <a:spcPts val="0"/>
              </a:spcBef>
              <a:spcAft>
                <a:spcPts val="0"/>
              </a:spcAft>
              <a:defRPr sz="1276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FBCA99-F51B-4210-B955-28AD7ADDCE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864350" y="16349663"/>
            <a:ext cx="2187575" cy="9398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C43B0456-36CA-4749-93FF-B5B9BA6A53D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715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9715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 Light" panose="020F0302020204030204" pitchFamily="34" charset="0"/>
        </a:defRPr>
      </a:lvl2pPr>
      <a:lvl3pPr algn="l" defTabSz="9715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 Light" panose="020F0302020204030204" pitchFamily="34" charset="0"/>
        </a:defRPr>
      </a:lvl3pPr>
      <a:lvl4pPr algn="l" defTabSz="9715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 Light" panose="020F0302020204030204" pitchFamily="34" charset="0"/>
        </a:defRPr>
      </a:lvl4pPr>
      <a:lvl5pPr algn="l" defTabSz="9715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971550" rtl="0" fontAlgn="base">
        <a:lnSpc>
          <a:spcPct val="90000"/>
        </a:lnSpc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971550" rtl="0" fontAlgn="base">
        <a:lnSpc>
          <a:spcPct val="90000"/>
        </a:lnSpc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971550" rtl="0" fontAlgn="base">
        <a:lnSpc>
          <a:spcPct val="90000"/>
        </a:lnSpc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971550" rtl="0" fontAlgn="base">
        <a:lnSpc>
          <a:spcPct val="90000"/>
        </a:lnSpc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42888" indent="-242888" algn="l" defTabSz="971550" rtl="0" eaLnBrk="0" fontAlgn="base" hangingPunct="0">
        <a:lnSpc>
          <a:spcPct val="90000"/>
        </a:lnSpc>
        <a:spcBef>
          <a:spcPts val="1063"/>
        </a:spcBef>
        <a:spcAft>
          <a:spcPct val="0"/>
        </a:spcAft>
        <a:buFont typeface="Arial" panose="020B0604020202020204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8663" indent="-242888" algn="l" defTabSz="971550" rtl="0" eaLnBrk="0" fontAlgn="base" hangingPunct="0">
        <a:lnSpc>
          <a:spcPct val="90000"/>
        </a:lnSpc>
        <a:spcBef>
          <a:spcPts val="538"/>
        </a:spcBef>
        <a:spcAft>
          <a:spcPct val="0"/>
        </a:spcAft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14438" indent="-242888" algn="l" defTabSz="971550" rtl="0" eaLnBrk="0" fontAlgn="base" hangingPunct="0">
        <a:lnSpc>
          <a:spcPct val="90000"/>
        </a:lnSpc>
        <a:spcBef>
          <a:spcPts val="538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700213" indent="-242888" algn="l" defTabSz="971550" rtl="0" eaLnBrk="0" fontAlgn="base" hangingPunct="0">
        <a:lnSpc>
          <a:spcPct val="90000"/>
        </a:lnSpc>
        <a:spcBef>
          <a:spcPts val="538"/>
        </a:spcBef>
        <a:spcAft>
          <a:spcPct val="0"/>
        </a:spcAft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185988" indent="-242888" algn="l" defTabSz="971550" rtl="0" eaLnBrk="0" fontAlgn="base" hangingPunct="0">
        <a:lnSpc>
          <a:spcPct val="90000"/>
        </a:lnSpc>
        <a:spcBef>
          <a:spcPts val="538"/>
        </a:spcBef>
        <a:spcAft>
          <a:spcPct val="0"/>
        </a:spcAft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6pPr>
      <a:lvl7pPr marL="3159023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7pPr>
      <a:lvl8pPr marL="3645027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8pPr>
      <a:lvl9pPr marL="4131031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1pPr>
      <a:lvl2pPr marL="486004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2pPr>
      <a:lvl3pPr marL="972007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3pPr>
      <a:lvl4pPr marL="1458011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4pPr>
      <a:lvl5pPr marL="1944014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5pPr>
      <a:lvl6pPr marL="2430018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6pPr>
      <a:lvl7pPr marL="2916022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7pPr>
      <a:lvl8pPr marL="3402025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8pPr>
      <a:lvl9pPr marL="3888029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" name="Rectangle 403">
            <a:extLst>
              <a:ext uri="{FF2B5EF4-FFF2-40B4-BE49-F238E27FC236}">
                <a16:creationId xmlns:a16="http://schemas.microsoft.com/office/drawing/2014/main" id="{3F61726A-E2F4-4779-849C-CE8E672ABD32}"/>
              </a:ext>
            </a:extLst>
          </p:cNvPr>
          <p:cNvSpPr/>
          <p:nvPr/>
        </p:nvSpPr>
        <p:spPr>
          <a:xfrm>
            <a:off x="64533" y="57150"/>
            <a:ext cx="9606814" cy="17583150"/>
          </a:xfrm>
          <a:prstGeom prst="rect">
            <a:avLst/>
          </a:prstGeom>
          <a:solidFill>
            <a:schemeClr val="bg1"/>
          </a:solidFill>
          <a:ln w="165100">
            <a:solidFill>
              <a:srgbClr val="AA97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800" dirty="0"/>
          </a:p>
        </p:txBody>
      </p:sp>
      <p:sp>
        <p:nvSpPr>
          <p:cNvPr id="406" name="TextBox 2">
            <a:extLst>
              <a:ext uri="{FF2B5EF4-FFF2-40B4-BE49-F238E27FC236}">
                <a16:creationId xmlns:a16="http://schemas.microsoft.com/office/drawing/2014/main" id="{485AD253-A79C-4F08-99D7-E396DFBC80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789" y="17124429"/>
            <a:ext cx="9539698" cy="461665"/>
          </a:xfrm>
          <a:prstGeom prst="rect">
            <a:avLst/>
          </a:prstGeom>
          <a:solidFill>
            <a:srgbClr val="AA9766">
              <a:alpha val="34902"/>
            </a:srgbClr>
          </a:solidFill>
          <a:ln>
            <a:noFill/>
          </a:ln>
        </p:spPr>
        <p:txBody>
          <a:bodyPr wrap="square">
            <a:spAutoFit/>
          </a:bodyPr>
          <a:lstStyle/>
          <a:p>
            <a:pPr algn="ctr"/>
            <a:endParaRPr lang="en-GB" altLang="en-US" sz="2400" dirty="0">
              <a:solidFill>
                <a:schemeClr val="bg1"/>
              </a:solidFill>
            </a:endParaRPr>
          </a:p>
        </p:txBody>
      </p:sp>
      <p:pic>
        <p:nvPicPr>
          <p:cNvPr id="407" name="Picture 406">
            <a:extLst>
              <a:ext uri="{FF2B5EF4-FFF2-40B4-BE49-F238E27FC236}">
                <a16:creationId xmlns:a16="http://schemas.microsoft.com/office/drawing/2014/main" id="{98325E2E-DE23-415C-A55B-9406035294F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3673" y="16985050"/>
            <a:ext cx="3650486" cy="651951"/>
          </a:xfrm>
          <a:prstGeom prst="rect">
            <a:avLst/>
          </a:prstGeom>
        </p:spPr>
      </p:pic>
      <p:sp>
        <p:nvSpPr>
          <p:cNvPr id="217" name="Oval 216">
            <a:extLst>
              <a:ext uri="{FF2B5EF4-FFF2-40B4-BE49-F238E27FC236}">
                <a16:creationId xmlns:a16="http://schemas.microsoft.com/office/drawing/2014/main" id="{68E336B5-DC48-4795-9FAB-3591766A916F}"/>
              </a:ext>
            </a:extLst>
          </p:cNvPr>
          <p:cNvSpPr/>
          <p:nvPr/>
        </p:nvSpPr>
        <p:spPr>
          <a:xfrm>
            <a:off x="7799388" y="2489200"/>
            <a:ext cx="841375" cy="9032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155"/>
          </a:p>
        </p:txBody>
      </p:sp>
      <p:sp>
        <p:nvSpPr>
          <p:cNvPr id="3105" name="TextBox 58">
            <a:extLst>
              <a:ext uri="{FF2B5EF4-FFF2-40B4-BE49-F238E27FC236}">
                <a16:creationId xmlns:a16="http://schemas.microsoft.com/office/drawing/2014/main" id="{AC4800D4-7BE8-4928-B6D3-176776670C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17786" y="8529665"/>
            <a:ext cx="841375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200" b="1" dirty="0"/>
              <a:t>YEAR</a:t>
            </a:r>
          </a:p>
        </p:txBody>
      </p:sp>
      <p:sp>
        <p:nvSpPr>
          <p:cNvPr id="231" name="Oval 230">
            <a:extLst>
              <a:ext uri="{FF2B5EF4-FFF2-40B4-BE49-F238E27FC236}">
                <a16:creationId xmlns:a16="http://schemas.microsoft.com/office/drawing/2014/main" id="{BE61FE60-2721-482C-808F-4BEF79045D69}"/>
              </a:ext>
            </a:extLst>
          </p:cNvPr>
          <p:cNvSpPr/>
          <p:nvPr/>
        </p:nvSpPr>
        <p:spPr>
          <a:xfrm>
            <a:off x="8064331" y="15355888"/>
            <a:ext cx="932979" cy="90328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155"/>
          </a:p>
        </p:txBody>
      </p:sp>
      <p:cxnSp>
        <p:nvCxnSpPr>
          <p:cNvPr id="338" name="Straight Connector 337">
            <a:extLst>
              <a:ext uri="{FF2B5EF4-FFF2-40B4-BE49-F238E27FC236}">
                <a16:creationId xmlns:a16="http://schemas.microsoft.com/office/drawing/2014/main" id="{5E290C43-61F1-4F0F-9095-F00C1147F456}"/>
              </a:ext>
            </a:extLst>
          </p:cNvPr>
          <p:cNvCxnSpPr>
            <a:cxnSpLocks/>
          </p:cNvCxnSpPr>
          <p:nvPr/>
        </p:nvCxnSpPr>
        <p:spPr>
          <a:xfrm flipH="1">
            <a:off x="3254601" y="4274656"/>
            <a:ext cx="9523" cy="328613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8" name="Straight Connector 357">
            <a:extLst>
              <a:ext uri="{FF2B5EF4-FFF2-40B4-BE49-F238E27FC236}">
                <a16:creationId xmlns:a16="http://schemas.microsoft.com/office/drawing/2014/main" id="{E6C61435-D451-4CC3-908A-748BD0DA59CA}"/>
              </a:ext>
            </a:extLst>
          </p:cNvPr>
          <p:cNvCxnSpPr>
            <a:cxnSpLocks/>
          </p:cNvCxnSpPr>
          <p:nvPr/>
        </p:nvCxnSpPr>
        <p:spPr>
          <a:xfrm flipH="1">
            <a:off x="7681913" y="4318064"/>
            <a:ext cx="5986" cy="289770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30" name="TextBox 1">
            <a:extLst>
              <a:ext uri="{FF2B5EF4-FFF2-40B4-BE49-F238E27FC236}">
                <a16:creationId xmlns:a16="http://schemas.microsoft.com/office/drawing/2014/main" id="{6623AFA9-CEE6-4093-B3B7-670B9D6354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678" y="264236"/>
            <a:ext cx="440055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GB" altLang="en-US" sz="4000" b="1" dirty="0"/>
              <a:t>GCSE PE </a:t>
            </a:r>
          </a:p>
          <a:p>
            <a:r>
              <a:rPr lang="en-GB" altLang="en-US" sz="3200" b="1" dirty="0"/>
              <a:t>Learning Journey</a:t>
            </a:r>
          </a:p>
        </p:txBody>
      </p:sp>
      <p:sp>
        <p:nvSpPr>
          <p:cNvPr id="379" name="Rectangle 378">
            <a:extLst>
              <a:ext uri="{FF2B5EF4-FFF2-40B4-BE49-F238E27FC236}">
                <a16:creationId xmlns:a16="http://schemas.microsoft.com/office/drawing/2014/main" id="{112335CE-5E17-446A-BC55-33ABC426E6DF}"/>
              </a:ext>
            </a:extLst>
          </p:cNvPr>
          <p:cNvSpPr/>
          <p:nvPr/>
        </p:nvSpPr>
        <p:spPr>
          <a:xfrm>
            <a:off x="4572000" y="13263563"/>
            <a:ext cx="74613" cy="7588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398" name="Rectangle 397">
            <a:extLst>
              <a:ext uri="{FF2B5EF4-FFF2-40B4-BE49-F238E27FC236}">
                <a16:creationId xmlns:a16="http://schemas.microsoft.com/office/drawing/2014/main" id="{C1511F03-B4E6-4C06-9FB4-A9CCE0151FEE}"/>
              </a:ext>
            </a:extLst>
          </p:cNvPr>
          <p:cNvSpPr/>
          <p:nvPr/>
        </p:nvSpPr>
        <p:spPr>
          <a:xfrm>
            <a:off x="7156844" y="13340535"/>
            <a:ext cx="82594" cy="6401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72F2CDA5-2BA1-4135-B4A8-779849B8FD77}"/>
              </a:ext>
            </a:extLst>
          </p:cNvPr>
          <p:cNvSpPr/>
          <p:nvPr/>
        </p:nvSpPr>
        <p:spPr>
          <a:xfrm>
            <a:off x="6808788" y="10642600"/>
            <a:ext cx="261937" cy="889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cxnSp>
        <p:nvCxnSpPr>
          <p:cNvPr id="198" name="Straight Connector 197">
            <a:extLst>
              <a:ext uri="{FF2B5EF4-FFF2-40B4-BE49-F238E27FC236}">
                <a16:creationId xmlns:a16="http://schemas.microsoft.com/office/drawing/2014/main" id="{D4049F95-9A89-4BC8-97C7-C1FD333D14EC}"/>
              </a:ext>
            </a:extLst>
          </p:cNvPr>
          <p:cNvCxnSpPr>
            <a:cxnSpLocks/>
          </p:cNvCxnSpPr>
          <p:nvPr/>
        </p:nvCxnSpPr>
        <p:spPr>
          <a:xfrm>
            <a:off x="1157050" y="9404119"/>
            <a:ext cx="521227" cy="302044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9" name="Straight Connector 348">
            <a:extLst>
              <a:ext uri="{FF2B5EF4-FFF2-40B4-BE49-F238E27FC236}">
                <a16:creationId xmlns:a16="http://schemas.microsoft.com/office/drawing/2014/main" id="{8E44BB1A-DFD4-4D0A-BDE0-662C96E61F40}"/>
              </a:ext>
            </a:extLst>
          </p:cNvPr>
          <p:cNvCxnSpPr>
            <a:cxnSpLocks/>
          </p:cNvCxnSpPr>
          <p:nvPr/>
        </p:nvCxnSpPr>
        <p:spPr>
          <a:xfrm>
            <a:off x="5660188" y="4288519"/>
            <a:ext cx="0" cy="311150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1" name="Straight Connector 330">
            <a:extLst>
              <a:ext uri="{FF2B5EF4-FFF2-40B4-BE49-F238E27FC236}">
                <a16:creationId xmlns:a16="http://schemas.microsoft.com/office/drawing/2014/main" id="{9EC89C9C-D0BD-45D9-ABED-6436B955A1A1}"/>
              </a:ext>
            </a:extLst>
          </p:cNvPr>
          <p:cNvCxnSpPr>
            <a:cxnSpLocks/>
          </p:cNvCxnSpPr>
          <p:nvPr/>
        </p:nvCxnSpPr>
        <p:spPr>
          <a:xfrm flipH="1" flipV="1">
            <a:off x="3751016" y="5137535"/>
            <a:ext cx="3175" cy="294481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1" name="Straight Connector 340">
            <a:extLst>
              <a:ext uri="{FF2B5EF4-FFF2-40B4-BE49-F238E27FC236}">
                <a16:creationId xmlns:a16="http://schemas.microsoft.com/office/drawing/2014/main" id="{87087372-9A07-4731-8CFE-24D1A60A3D27}"/>
              </a:ext>
            </a:extLst>
          </p:cNvPr>
          <p:cNvCxnSpPr>
            <a:cxnSpLocks/>
          </p:cNvCxnSpPr>
          <p:nvPr/>
        </p:nvCxnSpPr>
        <p:spPr>
          <a:xfrm flipV="1">
            <a:off x="4971263" y="5112564"/>
            <a:ext cx="12700" cy="351699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3" name="Straight Connector 352">
            <a:extLst>
              <a:ext uri="{FF2B5EF4-FFF2-40B4-BE49-F238E27FC236}">
                <a16:creationId xmlns:a16="http://schemas.microsoft.com/office/drawing/2014/main" id="{9E20E7A3-EE8E-4C64-8FE6-CAF4C4CB3462}"/>
              </a:ext>
            </a:extLst>
          </p:cNvPr>
          <p:cNvCxnSpPr>
            <a:cxnSpLocks/>
          </p:cNvCxnSpPr>
          <p:nvPr/>
        </p:nvCxnSpPr>
        <p:spPr>
          <a:xfrm flipV="1">
            <a:off x="7823993" y="5132772"/>
            <a:ext cx="0" cy="392113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1" name="Group 40"/>
          <p:cNvGrpSpPr/>
          <p:nvPr/>
        </p:nvGrpSpPr>
        <p:grpSpPr>
          <a:xfrm>
            <a:off x="5950412" y="14768666"/>
            <a:ext cx="846137" cy="717208"/>
            <a:chOff x="6275238" y="14785508"/>
            <a:chExt cx="846137" cy="717208"/>
          </a:xfrm>
        </p:grpSpPr>
        <p:sp>
          <p:nvSpPr>
            <p:cNvPr id="203" name="TextBox 202"/>
            <p:cNvSpPr txBox="1"/>
            <p:nvPr/>
          </p:nvSpPr>
          <p:spPr>
            <a:xfrm>
              <a:off x="6275238" y="14785508"/>
              <a:ext cx="84613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/>
                <a:t>Social Health</a:t>
              </a:r>
              <a:endParaRPr lang="en-GB" sz="1200" b="1" dirty="0"/>
            </a:p>
          </p:txBody>
        </p:sp>
        <p:cxnSp>
          <p:nvCxnSpPr>
            <p:cNvPr id="205" name="Straight Connector 204">
              <a:extLst>
                <a:ext uri="{FF2B5EF4-FFF2-40B4-BE49-F238E27FC236}">
                  <a16:creationId xmlns:a16="http://schemas.microsoft.com/office/drawing/2014/main" id="{81416DBC-F43C-4A45-A7E5-F1BD68113B69}"/>
                </a:ext>
              </a:extLst>
            </p:cNvPr>
            <p:cNvCxnSpPr>
              <a:cxnSpLocks/>
            </p:cNvCxnSpPr>
            <p:nvPr/>
          </p:nvCxnSpPr>
          <p:spPr>
            <a:xfrm>
              <a:off x="6512764" y="15139714"/>
              <a:ext cx="2114" cy="363002"/>
            </a:xfrm>
            <a:prstGeom prst="line">
              <a:avLst/>
            </a:prstGeom>
            <a:ln w="19050">
              <a:solidFill>
                <a:srgbClr val="A7CB5A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7" name="Group 46"/>
          <p:cNvGrpSpPr/>
          <p:nvPr/>
        </p:nvGrpSpPr>
        <p:grpSpPr>
          <a:xfrm>
            <a:off x="7387772" y="15863550"/>
            <a:ext cx="846137" cy="1199374"/>
            <a:chOff x="6898217" y="15971949"/>
            <a:chExt cx="846137" cy="1199374"/>
          </a:xfrm>
        </p:grpSpPr>
        <p:sp>
          <p:nvSpPr>
            <p:cNvPr id="199" name="TextBox 198"/>
            <p:cNvSpPr txBox="1"/>
            <p:nvPr/>
          </p:nvSpPr>
          <p:spPr>
            <a:xfrm>
              <a:off x="6898217" y="16524992"/>
              <a:ext cx="84613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/>
                <a:t>Bridging course- </a:t>
              </a:r>
              <a:r>
                <a:rPr lang="en-US" sz="1200" b="1" dirty="0" err="1"/>
                <a:t>Antatomy</a:t>
              </a:r>
              <a:endParaRPr lang="en-GB" sz="1200" b="1" dirty="0"/>
            </a:p>
          </p:txBody>
        </p:sp>
        <p:cxnSp>
          <p:nvCxnSpPr>
            <p:cNvPr id="207" name="Straight Connector 206">
              <a:extLst>
                <a:ext uri="{FF2B5EF4-FFF2-40B4-BE49-F238E27FC236}">
                  <a16:creationId xmlns:a16="http://schemas.microsoft.com/office/drawing/2014/main" id="{81416DBC-F43C-4A45-A7E5-F1BD68113B69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7145281" y="15971949"/>
              <a:ext cx="6406" cy="609566"/>
            </a:xfrm>
            <a:prstGeom prst="line">
              <a:avLst/>
            </a:prstGeom>
            <a:ln w="19050">
              <a:solidFill>
                <a:srgbClr val="A7CB5A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8" name="Group 47"/>
          <p:cNvGrpSpPr/>
          <p:nvPr/>
        </p:nvGrpSpPr>
        <p:grpSpPr>
          <a:xfrm>
            <a:off x="5817322" y="15826904"/>
            <a:ext cx="1039812" cy="1195833"/>
            <a:chOff x="6201460" y="15813247"/>
            <a:chExt cx="1039812" cy="1195833"/>
          </a:xfrm>
        </p:grpSpPr>
        <p:cxnSp>
          <p:nvCxnSpPr>
            <p:cNvPr id="214" name="Straight Connector 213">
              <a:extLst>
                <a:ext uri="{FF2B5EF4-FFF2-40B4-BE49-F238E27FC236}">
                  <a16:creationId xmlns:a16="http://schemas.microsoft.com/office/drawing/2014/main" id="{81416DBC-F43C-4A45-A7E5-F1BD68113B69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6437524" y="15813247"/>
              <a:ext cx="6194" cy="591295"/>
            </a:xfrm>
            <a:prstGeom prst="line">
              <a:avLst/>
            </a:prstGeom>
            <a:ln w="19050">
              <a:solidFill>
                <a:srgbClr val="A7CB5A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2" name="TextBox 231"/>
            <p:cNvSpPr txBox="1"/>
            <p:nvPr/>
          </p:nvSpPr>
          <p:spPr>
            <a:xfrm>
              <a:off x="6201460" y="16362749"/>
              <a:ext cx="103981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/>
                <a:t>Impact of fitness on well -being</a:t>
              </a:r>
              <a:endParaRPr lang="en-GB" sz="1200" b="1" dirty="0"/>
            </a:p>
          </p:txBody>
        </p:sp>
      </p:grpSp>
      <p:sp>
        <p:nvSpPr>
          <p:cNvPr id="237" name="TextBox 236"/>
          <p:cNvSpPr txBox="1"/>
          <p:nvPr/>
        </p:nvSpPr>
        <p:spPr>
          <a:xfrm>
            <a:off x="4850307" y="16469859"/>
            <a:ext cx="10943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Diet, sleep activity, drugs</a:t>
            </a:r>
            <a:endParaRPr lang="en-GB" sz="1200" b="1" dirty="0"/>
          </a:p>
        </p:txBody>
      </p:sp>
      <p:sp>
        <p:nvSpPr>
          <p:cNvPr id="254" name="TextBox 253"/>
          <p:cNvSpPr txBox="1"/>
          <p:nvPr/>
        </p:nvSpPr>
        <p:spPr>
          <a:xfrm>
            <a:off x="3074976" y="16389394"/>
            <a:ext cx="11076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Coronary Heart Disease </a:t>
            </a:r>
            <a:endParaRPr lang="en-GB" sz="1200" b="1" dirty="0"/>
          </a:p>
        </p:txBody>
      </p:sp>
      <p:grpSp>
        <p:nvGrpSpPr>
          <p:cNvPr id="51" name="Group 50"/>
          <p:cNvGrpSpPr/>
          <p:nvPr/>
        </p:nvGrpSpPr>
        <p:grpSpPr>
          <a:xfrm>
            <a:off x="3987837" y="15767644"/>
            <a:ext cx="919630" cy="834876"/>
            <a:chOff x="4183120" y="15918280"/>
            <a:chExt cx="919630" cy="834876"/>
          </a:xfrm>
        </p:grpSpPr>
        <p:sp>
          <p:nvSpPr>
            <p:cNvPr id="245" name="TextBox 244"/>
            <p:cNvSpPr txBox="1"/>
            <p:nvPr/>
          </p:nvSpPr>
          <p:spPr>
            <a:xfrm>
              <a:off x="4183120" y="16476157"/>
              <a:ext cx="91963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/>
                <a:t>Depression</a:t>
              </a:r>
              <a:endParaRPr lang="en-GB" sz="1200" b="1" dirty="0"/>
            </a:p>
          </p:txBody>
        </p:sp>
        <p:cxnSp>
          <p:nvCxnSpPr>
            <p:cNvPr id="255" name="Straight Connector 254">
              <a:extLst>
                <a:ext uri="{FF2B5EF4-FFF2-40B4-BE49-F238E27FC236}">
                  <a16:creationId xmlns:a16="http://schemas.microsoft.com/office/drawing/2014/main" id="{81416DBC-F43C-4A45-A7E5-F1BD68113B6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605235" y="15918280"/>
              <a:ext cx="19625" cy="616132"/>
            </a:xfrm>
            <a:prstGeom prst="line">
              <a:avLst/>
            </a:prstGeom>
            <a:ln w="19050">
              <a:solidFill>
                <a:srgbClr val="A7CB5A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6" name="Group 35"/>
          <p:cNvGrpSpPr/>
          <p:nvPr/>
        </p:nvGrpSpPr>
        <p:grpSpPr>
          <a:xfrm>
            <a:off x="2517508" y="12577538"/>
            <a:ext cx="980978" cy="823688"/>
            <a:chOff x="3472738" y="14968528"/>
            <a:chExt cx="980978" cy="823688"/>
          </a:xfrm>
        </p:grpSpPr>
        <p:cxnSp>
          <p:nvCxnSpPr>
            <p:cNvPr id="258" name="Straight Connector 257">
              <a:extLst>
                <a:ext uri="{FF2B5EF4-FFF2-40B4-BE49-F238E27FC236}">
                  <a16:creationId xmlns:a16="http://schemas.microsoft.com/office/drawing/2014/main" id="{81416DBC-F43C-4A45-A7E5-F1BD68113B6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648462" y="15227852"/>
              <a:ext cx="1" cy="564364"/>
            </a:xfrm>
            <a:prstGeom prst="line">
              <a:avLst/>
            </a:prstGeom>
            <a:ln w="19050">
              <a:solidFill>
                <a:srgbClr val="A7CB5A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9" name="TextBox 258"/>
            <p:cNvSpPr txBox="1"/>
            <p:nvPr/>
          </p:nvSpPr>
          <p:spPr>
            <a:xfrm>
              <a:off x="3472738" y="14968528"/>
              <a:ext cx="98097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/>
                <a:t>Sex</a:t>
              </a:r>
              <a:endParaRPr lang="en-GB" sz="1200" b="1" dirty="0"/>
            </a:p>
          </p:txBody>
        </p:sp>
      </p:grpSp>
      <p:grpSp>
        <p:nvGrpSpPr>
          <p:cNvPr id="260" name="Group 259"/>
          <p:cNvGrpSpPr/>
          <p:nvPr/>
        </p:nvGrpSpPr>
        <p:grpSpPr>
          <a:xfrm>
            <a:off x="617079" y="15588798"/>
            <a:ext cx="1107670" cy="812595"/>
            <a:chOff x="3092089" y="15932156"/>
            <a:chExt cx="1107670" cy="812595"/>
          </a:xfrm>
        </p:grpSpPr>
        <p:cxnSp>
          <p:nvCxnSpPr>
            <p:cNvPr id="261" name="Straight Connector 260">
              <a:extLst>
                <a:ext uri="{FF2B5EF4-FFF2-40B4-BE49-F238E27FC236}">
                  <a16:creationId xmlns:a16="http://schemas.microsoft.com/office/drawing/2014/main" id="{81416DBC-F43C-4A45-A7E5-F1BD68113B6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598911" y="15932156"/>
              <a:ext cx="258585" cy="517747"/>
            </a:xfrm>
            <a:prstGeom prst="line">
              <a:avLst/>
            </a:prstGeom>
            <a:ln w="19050">
              <a:solidFill>
                <a:srgbClr val="A7CB5A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2" name="TextBox 261"/>
            <p:cNvSpPr txBox="1"/>
            <p:nvPr/>
          </p:nvSpPr>
          <p:spPr>
            <a:xfrm>
              <a:off x="3092089" y="16467752"/>
              <a:ext cx="110767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/>
                <a:t>Balance Diet</a:t>
              </a:r>
              <a:endParaRPr lang="en-GB" sz="1200" b="1" dirty="0"/>
            </a:p>
          </p:txBody>
        </p:sp>
      </p:grpSp>
      <p:grpSp>
        <p:nvGrpSpPr>
          <p:cNvPr id="263" name="Group 262"/>
          <p:cNvGrpSpPr/>
          <p:nvPr/>
        </p:nvGrpSpPr>
        <p:grpSpPr>
          <a:xfrm>
            <a:off x="2068236" y="14875849"/>
            <a:ext cx="980978" cy="609152"/>
            <a:chOff x="3220676" y="14872084"/>
            <a:chExt cx="980978" cy="609152"/>
          </a:xfrm>
        </p:grpSpPr>
        <p:cxnSp>
          <p:nvCxnSpPr>
            <p:cNvPr id="264" name="Straight Connector 263">
              <a:extLst>
                <a:ext uri="{FF2B5EF4-FFF2-40B4-BE49-F238E27FC236}">
                  <a16:creationId xmlns:a16="http://schemas.microsoft.com/office/drawing/2014/main" id="{81416DBC-F43C-4A45-A7E5-F1BD68113B6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551123" y="15095216"/>
              <a:ext cx="7552" cy="386020"/>
            </a:xfrm>
            <a:prstGeom prst="line">
              <a:avLst/>
            </a:prstGeom>
            <a:ln w="19050">
              <a:solidFill>
                <a:srgbClr val="A7CB5A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5" name="TextBox 264"/>
            <p:cNvSpPr txBox="1"/>
            <p:nvPr/>
          </p:nvSpPr>
          <p:spPr>
            <a:xfrm>
              <a:off x="3220676" y="14872084"/>
              <a:ext cx="98097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/>
                <a:t>Diabetes</a:t>
              </a:r>
              <a:endParaRPr lang="en-GB" sz="1200" b="1" dirty="0"/>
            </a:p>
          </p:txBody>
        </p:sp>
      </p:grpSp>
      <p:grpSp>
        <p:nvGrpSpPr>
          <p:cNvPr id="93" name="Group 92"/>
          <p:cNvGrpSpPr/>
          <p:nvPr/>
        </p:nvGrpSpPr>
        <p:grpSpPr>
          <a:xfrm>
            <a:off x="7328635" y="14611228"/>
            <a:ext cx="1543946" cy="836363"/>
            <a:chOff x="7571439" y="14674185"/>
            <a:chExt cx="1543946" cy="836363"/>
          </a:xfrm>
        </p:grpSpPr>
        <p:cxnSp>
          <p:nvCxnSpPr>
            <p:cNvPr id="267" name="Straight Connector 266">
              <a:extLst>
                <a:ext uri="{FF2B5EF4-FFF2-40B4-BE49-F238E27FC236}">
                  <a16:creationId xmlns:a16="http://schemas.microsoft.com/office/drawing/2014/main" id="{81416DBC-F43C-4A45-A7E5-F1BD68113B6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571439" y="15080296"/>
              <a:ext cx="408779" cy="430252"/>
            </a:xfrm>
            <a:prstGeom prst="line">
              <a:avLst/>
            </a:prstGeom>
            <a:ln w="19050">
              <a:solidFill>
                <a:srgbClr val="A7CB5A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8" name="TextBox 267"/>
            <p:cNvSpPr txBox="1"/>
            <p:nvPr/>
          </p:nvSpPr>
          <p:spPr>
            <a:xfrm>
              <a:off x="7758255" y="14674185"/>
              <a:ext cx="135713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/>
                <a:t>Team Game skills and application</a:t>
              </a:r>
              <a:endParaRPr lang="en-GB" sz="1200" b="1" dirty="0"/>
            </a:p>
          </p:txBody>
        </p:sp>
      </p:grpSp>
      <p:grpSp>
        <p:nvGrpSpPr>
          <p:cNvPr id="279" name="Group 278"/>
          <p:cNvGrpSpPr/>
          <p:nvPr/>
        </p:nvGrpSpPr>
        <p:grpSpPr>
          <a:xfrm>
            <a:off x="1841391" y="15974767"/>
            <a:ext cx="1107670" cy="817263"/>
            <a:chOff x="3088607" y="15985113"/>
            <a:chExt cx="1107670" cy="817263"/>
          </a:xfrm>
        </p:grpSpPr>
        <p:cxnSp>
          <p:nvCxnSpPr>
            <p:cNvPr id="280" name="Straight Connector 279">
              <a:extLst>
                <a:ext uri="{FF2B5EF4-FFF2-40B4-BE49-F238E27FC236}">
                  <a16:creationId xmlns:a16="http://schemas.microsoft.com/office/drawing/2014/main" id="{81416DBC-F43C-4A45-A7E5-F1BD68113B6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549090" y="15985113"/>
              <a:ext cx="10227" cy="583058"/>
            </a:xfrm>
            <a:prstGeom prst="line">
              <a:avLst/>
            </a:prstGeom>
            <a:ln w="19050">
              <a:solidFill>
                <a:srgbClr val="A7CB5A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2" name="TextBox 281"/>
            <p:cNvSpPr txBox="1"/>
            <p:nvPr/>
          </p:nvSpPr>
          <p:spPr>
            <a:xfrm>
              <a:off x="3088607" y="16525377"/>
              <a:ext cx="110767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/>
                <a:t>Osteoporosis</a:t>
              </a:r>
              <a:endParaRPr lang="en-GB" sz="1200" b="1" dirty="0"/>
            </a:p>
          </p:txBody>
        </p:sp>
      </p:grpSp>
      <p:grpSp>
        <p:nvGrpSpPr>
          <p:cNvPr id="283" name="Group 282"/>
          <p:cNvGrpSpPr/>
          <p:nvPr/>
        </p:nvGrpSpPr>
        <p:grpSpPr>
          <a:xfrm>
            <a:off x="1600949" y="14577236"/>
            <a:ext cx="1584549" cy="592466"/>
            <a:chOff x="3262863" y="14635669"/>
            <a:chExt cx="1584549" cy="592466"/>
          </a:xfrm>
        </p:grpSpPr>
        <p:cxnSp>
          <p:nvCxnSpPr>
            <p:cNvPr id="284" name="Straight Connector 283">
              <a:extLst>
                <a:ext uri="{FF2B5EF4-FFF2-40B4-BE49-F238E27FC236}">
                  <a16:creationId xmlns:a16="http://schemas.microsoft.com/office/drawing/2014/main" id="{81416DBC-F43C-4A45-A7E5-F1BD68113B6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262863" y="14852660"/>
              <a:ext cx="390949" cy="375475"/>
            </a:xfrm>
            <a:prstGeom prst="line">
              <a:avLst/>
            </a:prstGeom>
            <a:ln w="19050">
              <a:solidFill>
                <a:srgbClr val="A7CB5A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5" name="TextBox 284"/>
            <p:cNvSpPr txBox="1"/>
            <p:nvPr/>
          </p:nvSpPr>
          <p:spPr>
            <a:xfrm>
              <a:off x="3557389" y="14635669"/>
              <a:ext cx="129002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/>
                <a:t>Macronutrients</a:t>
              </a:r>
              <a:endParaRPr lang="en-GB" sz="1200" b="1" dirty="0"/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690817" y="12987574"/>
            <a:ext cx="1290023" cy="461665"/>
            <a:chOff x="205237" y="15157766"/>
            <a:chExt cx="1290023" cy="461665"/>
          </a:xfrm>
        </p:grpSpPr>
        <p:cxnSp>
          <p:nvCxnSpPr>
            <p:cNvPr id="446" name="Straight Connector 445">
              <a:extLst>
                <a:ext uri="{FF2B5EF4-FFF2-40B4-BE49-F238E27FC236}">
                  <a16:creationId xmlns:a16="http://schemas.microsoft.com/office/drawing/2014/main" id="{D01342E9-A51F-42C8-96A1-F34C979437F3}"/>
                </a:ext>
              </a:extLst>
            </p:cNvPr>
            <p:cNvCxnSpPr>
              <a:cxnSpLocks/>
            </p:cNvCxnSpPr>
            <p:nvPr/>
          </p:nvCxnSpPr>
          <p:spPr>
            <a:xfrm>
              <a:off x="879079" y="15475107"/>
              <a:ext cx="589123" cy="93458"/>
            </a:xfrm>
            <a:prstGeom prst="line">
              <a:avLst/>
            </a:prstGeom>
            <a:ln w="19050">
              <a:solidFill>
                <a:srgbClr val="A7CB5A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6" name="TextBox 285"/>
            <p:cNvSpPr txBox="1"/>
            <p:nvPr/>
          </p:nvSpPr>
          <p:spPr>
            <a:xfrm>
              <a:off x="205237" y="15157766"/>
              <a:ext cx="129002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/>
                <a:t>Protein  for power</a:t>
              </a:r>
              <a:endParaRPr lang="en-GB" sz="1200" b="1" dirty="0"/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1679733" y="14000721"/>
            <a:ext cx="1499102" cy="452347"/>
            <a:chOff x="1713176" y="13936595"/>
            <a:chExt cx="1499102" cy="452347"/>
          </a:xfrm>
        </p:grpSpPr>
        <p:cxnSp>
          <p:nvCxnSpPr>
            <p:cNvPr id="289" name="Straight Connector 288">
              <a:extLst>
                <a:ext uri="{FF2B5EF4-FFF2-40B4-BE49-F238E27FC236}">
                  <a16:creationId xmlns:a16="http://schemas.microsoft.com/office/drawing/2014/main" id="{81416DBC-F43C-4A45-A7E5-F1BD68113B69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713176" y="13936595"/>
              <a:ext cx="336408" cy="201939"/>
            </a:xfrm>
            <a:prstGeom prst="line">
              <a:avLst/>
            </a:prstGeom>
            <a:ln w="19050">
              <a:solidFill>
                <a:srgbClr val="A7CB5A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2" name="TextBox 291"/>
            <p:cNvSpPr txBox="1"/>
            <p:nvPr/>
          </p:nvSpPr>
          <p:spPr>
            <a:xfrm>
              <a:off x="1948376" y="14111943"/>
              <a:ext cx="126390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/>
                <a:t>Carbo-loading</a:t>
              </a:r>
              <a:endParaRPr lang="en-GB" sz="1200" b="1" dirty="0"/>
            </a:p>
          </p:txBody>
        </p:sp>
      </p:grpSp>
      <p:grpSp>
        <p:nvGrpSpPr>
          <p:cNvPr id="297" name="Group 296"/>
          <p:cNvGrpSpPr/>
          <p:nvPr/>
        </p:nvGrpSpPr>
        <p:grpSpPr>
          <a:xfrm>
            <a:off x="150999" y="14269073"/>
            <a:ext cx="1210455" cy="830997"/>
            <a:chOff x="3410473" y="15895980"/>
            <a:chExt cx="977533" cy="835739"/>
          </a:xfrm>
        </p:grpSpPr>
        <p:cxnSp>
          <p:nvCxnSpPr>
            <p:cNvPr id="298" name="Straight Connector 297">
              <a:extLst>
                <a:ext uri="{FF2B5EF4-FFF2-40B4-BE49-F238E27FC236}">
                  <a16:creationId xmlns:a16="http://schemas.microsoft.com/office/drawing/2014/main" id="{81416DBC-F43C-4A45-A7E5-F1BD68113B6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826713" y="16424101"/>
              <a:ext cx="550702" cy="38148"/>
            </a:xfrm>
            <a:prstGeom prst="line">
              <a:avLst/>
            </a:prstGeom>
            <a:ln w="19050">
              <a:solidFill>
                <a:srgbClr val="A7CB5A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0" name="TextBox 299"/>
            <p:cNvSpPr txBox="1"/>
            <p:nvPr/>
          </p:nvSpPr>
          <p:spPr>
            <a:xfrm>
              <a:off x="3410473" y="15895980"/>
              <a:ext cx="977533" cy="8357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/>
                <a:t>Group 2 </a:t>
              </a:r>
            </a:p>
            <a:p>
              <a:r>
                <a:rPr lang="en-US" sz="1200" b="1" dirty="0"/>
                <a:t>Activity skills and </a:t>
              </a:r>
            </a:p>
            <a:p>
              <a:r>
                <a:rPr lang="en-US" sz="1200" b="1" dirty="0"/>
                <a:t>application</a:t>
              </a:r>
              <a:endParaRPr lang="en-GB" sz="1200" b="1" dirty="0"/>
            </a:p>
          </p:txBody>
        </p:sp>
      </p:grpSp>
      <p:grpSp>
        <p:nvGrpSpPr>
          <p:cNvPr id="69" name="Group 68"/>
          <p:cNvGrpSpPr/>
          <p:nvPr/>
        </p:nvGrpSpPr>
        <p:grpSpPr>
          <a:xfrm>
            <a:off x="1624785" y="2541752"/>
            <a:ext cx="1040890" cy="925153"/>
            <a:chOff x="1744104" y="2466333"/>
            <a:chExt cx="1040890" cy="925153"/>
          </a:xfrm>
        </p:grpSpPr>
        <p:sp>
          <p:nvSpPr>
            <p:cNvPr id="67" name="TextBox 66"/>
            <p:cNvSpPr txBox="1"/>
            <p:nvPr/>
          </p:nvSpPr>
          <p:spPr>
            <a:xfrm>
              <a:off x="1744104" y="3022154"/>
              <a:ext cx="10408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/>
                <a:t>Skills</a:t>
              </a:r>
              <a:endParaRPr lang="en-GB" sz="1800" dirty="0"/>
            </a:p>
          </p:txBody>
        </p:sp>
        <p:cxnSp>
          <p:nvCxnSpPr>
            <p:cNvPr id="309" name="Straight Connector 308">
              <a:extLst>
                <a:ext uri="{FF2B5EF4-FFF2-40B4-BE49-F238E27FC236}">
                  <a16:creationId xmlns:a16="http://schemas.microsoft.com/office/drawing/2014/main" id="{58705553-9F4D-4744-8949-A3EE1AB35228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2159875" y="2466333"/>
              <a:ext cx="14685" cy="595412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3" name="TextBox 312"/>
          <p:cNvSpPr txBox="1"/>
          <p:nvPr/>
        </p:nvSpPr>
        <p:spPr>
          <a:xfrm>
            <a:off x="2316318" y="3205511"/>
            <a:ext cx="12654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/>
              <a:t>Techniques</a:t>
            </a:r>
            <a:endParaRPr lang="en-GB" sz="1800" dirty="0"/>
          </a:p>
        </p:txBody>
      </p:sp>
      <p:sp>
        <p:nvSpPr>
          <p:cNvPr id="317" name="TextBox 316"/>
          <p:cNvSpPr txBox="1"/>
          <p:nvPr/>
        </p:nvSpPr>
        <p:spPr>
          <a:xfrm>
            <a:off x="3457211" y="3112491"/>
            <a:ext cx="12654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/>
              <a:t>Unopposed</a:t>
            </a:r>
            <a:endParaRPr lang="en-GB" sz="1800" dirty="0"/>
          </a:p>
        </p:txBody>
      </p:sp>
      <p:cxnSp>
        <p:nvCxnSpPr>
          <p:cNvPr id="318" name="Straight Connector 317">
            <a:extLst>
              <a:ext uri="{FF2B5EF4-FFF2-40B4-BE49-F238E27FC236}">
                <a16:creationId xmlns:a16="http://schemas.microsoft.com/office/drawing/2014/main" id="{58705553-9F4D-4744-8949-A3EE1AB35228}"/>
              </a:ext>
            </a:extLst>
          </p:cNvPr>
          <p:cNvCxnSpPr>
            <a:cxnSpLocks/>
          </p:cNvCxnSpPr>
          <p:nvPr/>
        </p:nvCxnSpPr>
        <p:spPr>
          <a:xfrm flipH="1" flipV="1">
            <a:off x="4188944" y="2534575"/>
            <a:ext cx="14685" cy="595412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0" name="TextBox 319"/>
          <p:cNvSpPr txBox="1"/>
          <p:nvPr/>
        </p:nvSpPr>
        <p:spPr>
          <a:xfrm>
            <a:off x="4677874" y="3242780"/>
            <a:ext cx="1352550" cy="4486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/>
              <a:t>Competitive</a:t>
            </a:r>
            <a:endParaRPr lang="en-GB" sz="1800" dirty="0"/>
          </a:p>
        </p:txBody>
      </p:sp>
      <p:cxnSp>
        <p:nvCxnSpPr>
          <p:cNvPr id="322" name="Straight Connector 321">
            <a:extLst>
              <a:ext uri="{FF2B5EF4-FFF2-40B4-BE49-F238E27FC236}">
                <a16:creationId xmlns:a16="http://schemas.microsoft.com/office/drawing/2014/main" id="{58705553-9F4D-4744-8949-A3EE1AB35228}"/>
              </a:ext>
            </a:extLst>
          </p:cNvPr>
          <p:cNvCxnSpPr>
            <a:cxnSpLocks/>
          </p:cNvCxnSpPr>
          <p:nvPr/>
        </p:nvCxnSpPr>
        <p:spPr>
          <a:xfrm flipH="1" flipV="1">
            <a:off x="5450804" y="2525864"/>
            <a:ext cx="14685" cy="723342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23" name="Group 322"/>
          <p:cNvGrpSpPr/>
          <p:nvPr/>
        </p:nvGrpSpPr>
        <p:grpSpPr>
          <a:xfrm>
            <a:off x="6197763" y="2565719"/>
            <a:ext cx="1265487" cy="1009348"/>
            <a:chOff x="1772089" y="2497022"/>
            <a:chExt cx="1265487" cy="1009348"/>
          </a:xfrm>
        </p:grpSpPr>
        <p:sp>
          <p:nvSpPr>
            <p:cNvPr id="324" name="TextBox 323"/>
            <p:cNvSpPr txBox="1"/>
            <p:nvPr/>
          </p:nvSpPr>
          <p:spPr>
            <a:xfrm>
              <a:off x="1772089" y="3137038"/>
              <a:ext cx="126548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/>
                <a:t>Tactics</a:t>
              </a:r>
              <a:endParaRPr lang="en-GB" sz="1800" dirty="0"/>
            </a:p>
          </p:txBody>
        </p:sp>
        <p:cxnSp>
          <p:nvCxnSpPr>
            <p:cNvPr id="325" name="Straight Connector 324">
              <a:extLst>
                <a:ext uri="{FF2B5EF4-FFF2-40B4-BE49-F238E27FC236}">
                  <a16:creationId xmlns:a16="http://schemas.microsoft.com/office/drawing/2014/main" id="{58705553-9F4D-4744-8949-A3EE1AB35228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2158874" y="2497022"/>
              <a:ext cx="14685" cy="595412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6" name="Group 325"/>
          <p:cNvGrpSpPr/>
          <p:nvPr/>
        </p:nvGrpSpPr>
        <p:grpSpPr>
          <a:xfrm>
            <a:off x="7021181" y="2554590"/>
            <a:ext cx="1265487" cy="1005115"/>
            <a:chOff x="1662321" y="2496269"/>
            <a:chExt cx="1265487" cy="1005115"/>
          </a:xfrm>
        </p:grpSpPr>
        <p:sp>
          <p:nvSpPr>
            <p:cNvPr id="328" name="TextBox 327"/>
            <p:cNvSpPr txBox="1"/>
            <p:nvPr/>
          </p:nvSpPr>
          <p:spPr>
            <a:xfrm>
              <a:off x="1662321" y="3132052"/>
              <a:ext cx="126548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/>
                <a:t>Strategies</a:t>
              </a:r>
              <a:endParaRPr lang="en-GB" sz="1800" dirty="0"/>
            </a:p>
          </p:txBody>
        </p:sp>
        <p:cxnSp>
          <p:nvCxnSpPr>
            <p:cNvPr id="329" name="Straight Connector 328">
              <a:extLst>
                <a:ext uri="{FF2B5EF4-FFF2-40B4-BE49-F238E27FC236}">
                  <a16:creationId xmlns:a16="http://schemas.microsoft.com/office/drawing/2014/main" id="{58705553-9F4D-4744-8949-A3EE1AB35228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2159937" y="2496269"/>
              <a:ext cx="14685" cy="595412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6" name="Group 95"/>
          <p:cNvGrpSpPr/>
          <p:nvPr/>
        </p:nvGrpSpPr>
        <p:grpSpPr>
          <a:xfrm>
            <a:off x="2661804" y="14651772"/>
            <a:ext cx="4760298" cy="884741"/>
            <a:chOff x="3016313" y="14743034"/>
            <a:chExt cx="4710843" cy="906518"/>
          </a:xfrm>
        </p:grpSpPr>
        <p:grpSp>
          <p:nvGrpSpPr>
            <p:cNvPr id="43" name="Group 42"/>
            <p:cNvGrpSpPr/>
            <p:nvPr/>
          </p:nvGrpSpPr>
          <p:grpSpPr>
            <a:xfrm>
              <a:off x="6881019" y="14743034"/>
              <a:ext cx="846137" cy="906518"/>
              <a:chOff x="6897760" y="14744470"/>
              <a:chExt cx="846137" cy="906518"/>
            </a:xfrm>
          </p:grpSpPr>
          <p:cxnSp>
            <p:nvCxnSpPr>
              <p:cNvPr id="84" name="Straight Connector 83">
                <a:extLst>
                  <a:ext uri="{FF2B5EF4-FFF2-40B4-BE49-F238E27FC236}">
                    <a16:creationId xmlns:a16="http://schemas.microsoft.com/office/drawing/2014/main" id="{81416DBC-F43C-4A45-A7E5-F1BD68113B6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148485" y="15133639"/>
                <a:ext cx="7318" cy="517349"/>
              </a:xfrm>
              <a:prstGeom prst="line">
                <a:avLst/>
              </a:prstGeom>
              <a:ln w="19050">
                <a:solidFill>
                  <a:srgbClr val="A7CB5A"/>
                </a:solidFill>
                <a:tail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" name="TextBox 2"/>
              <p:cNvSpPr txBox="1"/>
              <p:nvPr/>
            </p:nvSpPr>
            <p:spPr>
              <a:xfrm>
                <a:off x="6897760" y="14744470"/>
                <a:ext cx="84613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b="1" dirty="0"/>
                  <a:t>Physica</a:t>
                </a:r>
                <a:r>
                  <a:rPr lang="en-US" sz="1200" dirty="0"/>
                  <a:t>l </a:t>
                </a:r>
                <a:r>
                  <a:rPr lang="en-US" sz="1200" b="1" dirty="0"/>
                  <a:t>Health</a:t>
                </a:r>
                <a:endParaRPr lang="en-GB" sz="1200" b="1" dirty="0"/>
              </a:p>
            </p:txBody>
          </p:sp>
        </p:grpSp>
        <p:grpSp>
          <p:nvGrpSpPr>
            <p:cNvPr id="40" name="Group 39"/>
            <p:cNvGrpSpPr/>
            <p:nvPr/>
          </p:nvGrpSpPr>
          <p:grpSpPr>
            <a:xfrm>
              <a:off x="5376526" y="14754999"/>
              <a:ext cx="1039812" cy="845006"/>
              <a:chOff x="5661122" y="14786422"/>
              <a:chExt cx="1039812" cy="845006"/>
            </a:xfrm>
          </p:grpSpPr>
          <p:cxnSp>
            <p:nvCxnSpPr>
              <p:cNvPr id="233" name="Straight Connector 232">
                <a:extLst>
                  <a:ext uri="{FF2B5EF4-FFF2-40B4-BE49-F238E27FC236}">
                    <a16:creationId xmlns:a16="http://schemas.microsoft.com/office/drawing/2014/main" id="{81416DBC-F43C-4A45-A7E5-F1BD68113B6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5951827" y="15148109"/>
                <a:ext cx="12173" cy="483319"/>
              </a:xfrm>
              <a:prstGeom prst="line">
                <a:avLst/>
              </a:prstGeom>
              <a:ln w="19050">
                <a:solidFill>
                  <a:srgbClr val="A7CB5A"/>
                </a:solidFill>
                <a:tail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34" name="TextBox 233"/>
              <p:cNvSpPr txBox="1"/>
              <p:nvPr/>
            </p:nvSpPr>
            <p:spPr>
              <a:xfrm>
                <a:off x="5661122" y="14786422"/>
                <a:ext cx="103981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b="1" dirty="0"/>
                  <a:t>Lifestyle choices</a:t>
                </a:r>
                <a:endParaRPr lang="en-GB" sz="1200" b="1" dirty="0"/>
              </a:p>
            </p:txBody>
          </p:sp>
        </p:grpSp>
        <p:grpSp>
          <p:nvGrpSpPr>
            <p:cNvPr id="39" name="Group 38"/>
            <p:cNvGrpSpPr/>
            <p:nvPr/>
          </p:nvGrpSpPr>
          <p:grpSpPr>
            <a:xfrm>
              <a:off x="4574391" y="14777056"/>
              <a:ext cx="1094386" cy="852357"/>
              <a:chOff x="4920105" y="14799373"/>
              <a:chExt cx="1094386" cy="852357"/>
            </a:xfrm>
          </p:grpSpPr>
          <p:cxnSp>
            <p:nvCxnSpPr>
              <p:cNvPr id="240" name="Straight Connector 239">
                <a:extLst>
                  <a:ext uri="{FF2B5EF4-FFF2-40B4-BE49-F238E27FC236}">
                    <a16:creationId xmlns:a16="http://schemas.microsoft.com/office/drawing/2014/main" id="{81416DBC-F43C-4A45-A7E5-F1BD68113B6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170473" y="15215918"/>
                <a:ext cx="0" cy="435812"/>
              </a:xfrm>
              <a:prstGeom prst="line">
                <a:avLst/>
              </a:prstGeom>
              <a:ln w="19050">
                <a:solidFill>
                  <a:srgbClr val="A7CB5A"/>
                </a:solidFill>
                <a:tail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43" name="TextBox 242"/>
              <p:cNvSpPr txBox="1"/>
              <p:nvPr/>
            </p:nvSpPr>
            <p:spPr>
              <a:xfrm>
                <a:off x="4920105" y="14799373"/>
                <a:ext cx="109438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b="1" dirty="0"/>
                  <a:t>Smoking  alcohol</a:t>
                </a:r>
                <a:endParaRPr lang="en-GB" sz="1200" b="1" dirty="0"/>
              </a:p>
            </p:txBody>
          </p:sp>
        </p:grpSp>
        <p:grpSp>
          <p:nvGrpSpPr>
            <p:cNvPr id="37" name="Group 36"/>
            <p:cNvGrpSpPr/>
            <p:nvPr/>
          </p:nvGrpSpPr>
          <p:grpSpPr>
            <a:xfrm>
              <a:off x="3841616" y="14850133"/>
              <a:ext cx="846137" cy="760651"/>
              <a:chOff x="4099185" y="14837572"/>
              <a:chExt cx="846137" cy="760651"/>
            </a:xfrm>
          </p:grpSpPr>
          <p:cxnSp>
            <p:nvCxnSpPr>
              <p:cNvPr id="246" name="Straight Connector 245">
                <a:extLst>
                  <a:ext uri="{FF2B5EF4-FFF2-40B4-BE49-F238E27FC236}">
                    <a16:creationId xmlns:a16="http://schemas.microsoft.com/office/drawing/2014/main" id="{81416DBC-F43C-4A45-A7E5-F1BD68113B6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4347899" y="15106215"/>
                <a:ext cx="3012" cy="492008"/>
              </a:xfrm>
              <a:prstGeom prst="line">
                <a:avLst/>
              </a:prstGeom>
              <a:ln w="19050">
                <a:solidFill>
                  <a:srgbClr val="A7CB5A"/>
                </a:solidFill>
                <a:tail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50" name="TextBox 249"/>
              <p:cNvSpPr txBox="1"/>
              <p:nvPr/>
            </p:nvSpPr>
            <p:spPr>
              <a:xfrm>
                <a:off x="4099185" y="14837572"/>
                <a:ext cx="846137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b="1" dirty="0"/>
                  <a:t>Obesity </a:t>
                </a:r>
                <a:endParaRPr lang="en-GB" sz="1200" b="1" dirty="0"/>
              </a:p>
            </p:txBody>
          </p:sp>
        </p:grpSp>
        <p:grpSp>
          <p:nvGrpSpPr>
            <p:cNvPr id="330" name="Group 329"/>
            <p:cNvGrpSpPr/>
            <p:nvPr/>
          </p:nvGrpSpPr>
          <p:grpSpPr>
            <a:xfrm>
              <a:off x="3016313" y="14747636"/>
              <a:ext cx="980978" cy="888984"/>
              <a:chOff x="3176402" y="14701095"/>
              <a:chExt cx="980978" cy="888984"/>
            </a:xfrm>
          </p:grpSpPr>
          <p:cxnSp>
            <p:nvCxnSpPr>
              <p:cNvPr id="332" name="Straight Connector 331">
                <a:extLst>
                  <a:ext uri="{FF2B5EF4-FFF2-40B4-BE49-F238E27FC236}">
                    <a16:creationId xmlns:a16="http://schemas.microsoft.com/office/drawing/2014/main" id="{81416DBC-F43C-4A45-A7E5-F1BD68113B6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3574732" y="15025715"/>
                <a:ext cx="1" cy="564364"/>
              </a:xfrm>
              <a:prstGeom prst="line">
                <a:avLst/>
              </a:prstGeom>
              <a:ln w="19050">
                <a:solidFill>
                  <a:srgbClr val="A7CB5A"/>
                </a:solidFill>
                <a:tail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33" name="TextBox 332"/>
              <p:cNvSpPr txBox="1"/>
              <p:nvPr/>
            </p:nvSpPr>
            <p:spPr>
              <a:xfrm>
                <a:off x="3176402" y="14701095"/>
                <a:ext cx="98097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b="1" dirty="0"/>
                  <a:t>High Blood Pressure </a:t>
                </a:r>
                <a:endParaRPr lang="en-GB" sz="1200" b="1" dirty="0"/>
              </a:p>
            </p:txBody>
          </p:sp>
        </p:grpSp>
      </p:grpSp>
      <p:grpSp>
        <p:nvGrpSpPr>
          <p:cNvPr id="334" name="Group 333"/>
          <p:cNvGrpSpPr/>
          <p:nvPr/>
        </p:nvGrpSpPr>
        <p:grpSpPr>
          <a:xfrm>
            <a:off x="3290322" y="12577538"/>
            <a:ext cx="980978" cy="820835"/>
            <a:chOff x="3367611" y="14934988"/>
            <a:chExt cx="980978" cy="820835"/>
          </a:xfrm>
        </p:grpSpPr>
        <p:cxnSp>
          <p:nvCxnSpPr>
            <p:cNvPr id="336" name="Straight Connector 335">
              <a:extLst>
                <a:ext uri="{FF2B5EF4-FFF2-40B4-BE49-F238E27FC236}">
                  <a16:creationId xmlns:a16="http://schemas.microsoft.com/office/drawing/2014/main" id="{81416DBC-F43C-4A45-A7E5-F1BD68113B6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639825" y="15191459"/>
              <a:ext cx="1" cy="564364"/>
            </a:xfrm>
            <a:prstGeom prst="line">
              <a:avLst/>
            </a:prstGeom>
            <a:ln w="19050">
              <a:solidFill>
                <a:srgbClr val="A7CB5A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7" name="TextBox 336"/>
            <p:cNvSpPr txBox="1"/>
            <p:nvPr/>
          </p:nvSpPr>
          <p:spPr>
            <a:xfrm>
              <a:off x="3367611" y="14934988"/>
              <a:ext cx="98097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/>
                <a:t>Height</a:t>
              </a:r>
              <a:endParaRPr lang="en-GB" sz="1200" b="1" dirty="0"/>
            </a:p>
          </p:txBody>
        </p:sp>
      </p:grpSp>
      <p:grpSp>
        <p:nvGrpSpPr>
          <p:cNvPr id="343" name="Group 342"/>
          <p:cNvGrpSpPr/>
          <p:nvPr/>
        </p:nvGrpSpPr>
        <p:grpSpPr>
          <a:xfrm>
            <a:off x="4073982" y="12504896"/>
            <a:ext cx="1048425" cy="916904"/>
            <a:chOff x="3236148" y="14796696"/>
            <a:chExt cx="1048425" cy="916904"/>
          </a:xfrm>
        </p:grpSpPr>
        <p:cxnSp>
          <p:nvCxnSpPr>
            <p:cNvPr id="348" name="Straight Connector 347">
              <a:extLst>
                <a:ext uri="{FF2B5EF4-FFF2-40B4-BE49-F238E27FC236}">
                  <a16:creationId xmlns:a16="http://schemas.microsoft.com/office/drawing/2014/main" id="{81416DBC-F43C-4A45-A7E5-F1BD68113B6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514727" y="15149236"/>
              <a:ext cx="1" cy="564364"/>
            </a:xfrm>
            <a:prstGeom prst="line">
              <a:avLst/>
            </a:prstGeom>
            <a:ln w="19050">
              <a:solidFill>
                <a:srgbClr val="A7CB5A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0" name="TextBox 349"/>
            <p:cNvSpPr txBox="1"/>
            <p:nvPr/>
          </p:nvSpPr>
          <p:spPr>
            <a:xfrm>
              <a:off x="3236148" y="14796696"/>
              <a:ext cx="104842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/>
                <a:t>Bone Structure</a:t>
              </a:r>
              <a:endParaRPr lang="en-GB" sz="1200" b="1" dirty="0"/>
            </a:p>
          </p:txBody>
        </p:sp>
      </p:grpSp>
      <p:grpSp>
        <p:nvGrpSpPr>
          <p:cNvPr id="356" name="Group 355"/>
          <p:cNvGrpSpPr/>
          <p:nvPr/>
        </p:nvGrpSpPr>
        <p:grpSpPr>
          <a:xfrm>
            <a:off x="5067116" y="12515465"/>
            <a:ext cx="1141451" cy="901993"/>
            <a:chOff x="4011249" y="14727903"/>
            <a:chExt cx="1141451" cy="901993"/>
          </a:xfrm>
        </p:grpSpPr>
        <p:cxnSp>
          <p:nvCxnSpPr>
            <p:cNvPr id="360" name="Straight Connector 359">
              <a:extLst>
                <a:ext uri="{FF2B5EF4-FFF2-40B4-BE49-F238E27FC236}">
                  <a16:creationId xmlns:a16="http://schemas.microsoft.com/office/drawing/2014/main" id="{81416DBC-F43C-4A45-A7E5-F1BD68113B6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463553" y="15129789"/>
              <a:ext cx="4820" cy="500107"/>
            </a:xfrm>
            <a:prstGeom prst="line">
              <a:avLst/>
            </a:prstGeom>
            <a:ln w="19050">
              <a:solidFill>
                <a:srgbClr val="A7CB5A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2" name="TextBox 361"/>
            <p:cNvSpPr txBox="1"/>
            <p:nvPr/>
          </p:nvSpPr>
          <p:spPr>
            <a:xfrm>
              <a:off x="4011249" y="14727903"/>
              <a:ext cx="114145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/>
                <a:t>Correct energy balance</a:t>
              </a:r>
              <a:endParaRPr lang="en-GB" sz="1200" b="1" dirty="0"/>
            </a:p>
          </p:txBody>
        </p:sp>
      </p:grpSp>
      <p:sp>
        <p:nvSpPr>
          <p:cNvPr id="363" name="Rectangle 362">
            <a:extLst>
              <a:ext uri="{FF2B5EF4-FFF2-40B4-BE49-F238E27FC236}">
                <a16:creationId xmlns:a16="http://schemas.microsoft.com/office/drawing/2014/main" id="{112335CE-5E17-446A-BC55-33ABC426E6DF}"/>
              </a:ext>
            </a:extLst>
          </p:cNvPr>
          <p:cNvSpPr/>
          <p:nvPr/>
        </p:nvSpPr>
        <p:spPr>
          <a:xfrm>
            <a:off x="4590224" y="15421212"/>
            <a:ext cx="69489" cy="60176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365" name="Rectangle 364">
            <a:extLst>
              <a:ext uri="{FF2B5EF4-FFF2-40B4-BE49-F238E27FC236}">
                <a16:creationId xmlns:a16="http://schemas.microsoft.com/office/drawing/2014/main" id="{112335CE-5E17-446A-BC55-33ABC426E6DF}"/>
              </a:ext>
            </a:extLst>
          </p:cNvPr>
          <p:cNvSpPr/>
          <p:nvPr/>
        </p:nvSpPr>
        <p:spPr>
          <a:xfrm>
            <a:off x="1962209" y="15373832"/>
            <a:ext cx="72495" cy="651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grpSp>
        <p:nvGrpSpPr>
          <p:cNvPr id="375" name="Group 374"/>
          <p:cNvGrpSpPr/>
          <p:nvPr/>
        </p:nvGrpSpPr>
        <p:grpSpPr>
          <a:xfrm>
            <a:off x="6199386" y="12479492"/>
            <a:ext cx="1048425" cy="924753"/>
            <a:chOff x="4236395" y="14600376"/>
            <a:chExt cx="1048425" cy="924753"/>
          </a:xfrm>
        </p:grpSpPr>
        <p:cxnSp>
          <p:nvCxnSpPr>
            <p:cNvPr id="376" name="Straight Connector 375">
              <a:extLst>
                <a:ext uri="{FF2B5EF4-FFF2-40B4-BE49-F238E27FC236}">
                  <a16:creationId xmlns:a16="http://schemas.microsoft.com/office/drawing/2014/main" id="{81416DBC-F43C-4A45-A7E5-F1BD68113B6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636822" y="15056011"/>
              <a:ext cx="18856" cy="469118"/>
            </a:xfrm>
            <a:prstGeom prst="line">
              <a:avLst/>
            </a:prstGeom>
            <a:ln w="19050">
              <a:solidFill>
                <a:srgbClr val="A7CB5A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7" name="TextBox 376"/>
            <p:cNvSpPr txBox="1"/>
            <p:nvPr/>
          </p:nvSpPr>
          <p:spPr>
            <a:xfrm>
              <a:off x="4236395" y="14600376"/>
              <a:ext cx="104842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/>
                <a:t>Importance of water</a:t>
              </a:r>
              <a:endParaRPr lang="en-GB" sz="1200" b="1" dirty="0"/>
            </a:p>
          </p:txBody>
        </p:sp>
      </p:grpSp>
      <p:grpSp>
        <p:nvGrpSpPr>
          <p:cNvPr id="381" name="Group 380"/>
          <p:cNvGrpSpPr/>
          <p:nvPr/>
        </p:nvGrpSpPr>
        <p:grpSpPr>
          <a:xfrm>
            <a:off x="8657858" y="13095594"/>
            <a:ext cx="1101692" cy="749277"/>
            <a:chOff x="4173245" y="16390295"/>
            <a:chExt cx="1101692" cy="749277"/>
          </a:xfrm>
        </p:grpSpPr>
        <p:sp>
          <p:nvSpPr>
            <p:cNvPr id="382" name="TextBox 381"/>
            <p:cNvSpPr txBox="1"/>
            <p:nvPr/>
          </p:nvSpPr>
          <p:spPr>
            <a:xfrm>
              <a:off x="4173245" y="16677907"/>
              <a:ext cx="110169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/>
                <a:t>Components of fitness</a:t>
              </a:r>
              <a:endParaRPr lang="en-GB" sz="1200" b="1" dirty="0"/>
            </a:p>
          </p:txBody>
        </p:sp>
        <p:cxnSp>
          <p:nvCxnSpPr>
            <p:cNvPr id="383" name="Straight Connector 382">
              <a:extLst>
                <a:ext uri="{FF2B5EF4-FFF2-40B4-BE49-F238E27FC236}">
                  <a16:creationId xmlns:a16="http://schemas.microsoft.com/office/drawing/2014/main" id="{81416DBC-F43C-4A45-A7E5-F1BD68113B69}"/>
                </a:ext>
              </a:extLst>
            </p:cNvPr>
            <p:cNvCxnSpPr>
              <a:cxnSpLocks/>
              <a:stCxn id="382" idx="0"/>
            </p:cNvCxnSpPr>
            <p:nvPr/>
          </p:nvCxnSpPr>
          <p:spPr>
            <a:xfrm flipH="1" flipV="1">
              <a:off x="4391583" y="16390295"/>
              <a:ext cx="332508" cy="287612"/>
            </a:xfrm>
            <a:prstGeom prst="line">
              <a:avLst/>
            </a:prstGeom>
            <a:ln w="19050">
              <a:solidFill>
                <a:srgbClr val="A7CB5A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8" name="Group 97"/>
          <p:cNvGrpSpPr/>
          <p:nvPr/>
        </p:nvGrpSpPr>
        <p:grpSpPr>
          <a:xfrm>
            <a:off x="3193414" y="13910786"/>
            <a:ext cx="3768948" cy="742707"/>
            <a:chOff x="3156894" y="13924421"/>
            <a:chExt cx="3768948" cy="742707"/>
          </a:xfrm>
        </p:grpSpPr>
        <p:grpSp>
          <p:nvGrpSpPr>
            <p:cNvPr id="339" name="Group 338"/>
            <p:cNvGrpSpPr/>
            <p:nvPr/>
          </p:nvGrpSpPr>
          <p:grpSpPr>
            <a:xfrm>
              <a:off x="3939139" y="13947857"/>
              <a:ext cx="919630" cy="719271"/>
              <a:chOff x="4380811" y="16165508"/>
              <a:chExt cx="919630" cy="719271"/>
            </a:xfrm>
          </p:grpSpPr>
          <p:sp>
            <p:nvSpPr>
              <p:cNvPr id="340" name="TextBox 339"/>
              <p:cNvSpPr txBox="1"/>
              <p:nvPr/>
            </p:nvSpPr>
            <p:spPr>
              <a:xfrm>
                <a:off x="4380811" y="16423114"/>
                <a:ext cx="91963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b="1" dirty="0"/>
                  <a:t>Suitability for sport</a:t>
                </a:r>
                <a:endParaRPr lang="en-GB" sz="1200" b="1" dirty="0"/>
              </a:p>
            </p:txBody>
          </p:sp>
          <p:cxnSp>
            <p:nvCxnSpPr>
              <p:cNvPr id="342" name="Straight Connector 341">
                <a:extLst>
                  <a:ext uri="{FF2B5EF4-FFF2-40B4-BE49-F238E27FC236}">
                    <a16:creationId xmlns:a16="http://schemas.microsoft.com/office/drawing/2014/main" id="{81416DBC-F43C-4A45-A7E5-F1BD68113B69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618682" y="16165508"/>
                <a:ext cx="23069" cy="433240"/>
              </a:xfrm>
              <a:prstGeom prst="line">
                <a:avLst/>
              </a:prstGeom>
              <a:ln w="19050">
                <a:solidFill>
                  <a:srgbClr val="A7CB5A"/>
                </a:solidFill>
                <a:tail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51" name="Group 350"/>
            <p:cNvGrpSpPr/>
            <p:nvPr/>
          </p:nvGrpSpPr>
          <p:grpSpPr>
            <a:xfrm>
              <a:off x="3156894" y="13947279"/>
              <a:ext cx="919630" cy="719849"/>
              <a:chOff x="4385355" y="16164543"/>
              <a:chExt cx="919630" cy="719849"/>
            </a:xfrm>
          </p:grpSpPr>
          <p:sp>
            <p:nvSpPr>
              <p:cNvPr id="352" name="TextBox 351"/>
              <p:cNvSpPr txBox="1"/>
              <p:nvPr/>
            </p:nvSpPr>
            <p:spPr>
              <a:xfrm>
                <a:off x="4385355" y="16422727"/>
                <a:ext cx="91963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b="1" dirty="0"/>
                  <a:t>Muscle girth</a:t>
                </a:r>
                <a:endParaRPr lang="en-GB" sz="1200" b="1" dirty="0"/>
              </a:p>
            </p:txBody>
          </p:sp>
          <p:cxnSp>
            <p:nvCxnSpPr>
              <p:cNvPr id="354" name="Straight Connector 353">
                <a:extLst>
                  <a:ext uri="{FF2B5EF4-FFF2-40B4-BE49-F238E27FC236}">
                    <a16:creationId xmlns:a16="http://schemas.microsoft.com/office/drawing/2014/main" id="{81416DBC-F43C-4A45-A7E5-F1BD68113B6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623996" y="16164543"/>
                <a:ext cx="1975" cy="338630"/>
              </a:xfrm>
              <a:prstGeom prst="line">
                <a:avLst/>
              </a:prstGeom>
              <a:ln w="19050">
                <a:solidFill>
                  <a:srgbClr val="A7CB5A"/>
                </a:solidFill>
                <a:tail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67" name="Group 366"/>
            <p:cNvGrpSpPr/>
            <p:nvPr/>
          </p:nvGrpSpPr>
          <p:grpSpPr>
            <a:xfrm>
              <a:off x="4833616" y="13955395"/>
              <a:ext cx="1101692" cy="711733"/>
              <a:chOff x="4293575" y="16162673"/>
              <a:chExt cx="1101692" cy="711733"/>
            </a:xfrm>
          </p:grpSpPr>
          <p:sp>
            <p:nvSpPr>
              <p:cNvPr id="369" name="TextBox 368"/>
              <p:cNvSpPr txBox="1"/>
              <p:nvPr/>
            </p:nvSpPr>
            <p:spPr>
              <a:xfrm>
                <a:off x="4293575" y="16412741"/>
                <a:ext cx="110169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b="1" dirty="0"/>
                  <a:t>Kilojoules and calories</a:t>
                </a:r>
                <a:endParaRPr lang="en-GB" sz="1200" b="1" dirty="0"/>
              </a:p>
            </p:txBody>
          </p:sp>
          <p:cxnSp>
            <p:nvCxnSpPr>
              <p:cNvPr id="370" name="Straight Connector 369">
                <a:extLst>
                  <a:ext uri="{FF2B5EF4-FFF2-40B4-BE49-F238E27FC236}">
                    <a16:creationId xmlns:a16="http://schemas.microsoft.com/office/drawing/2014/main" id="{81416DBC-F43C-4A45-A7E5-F1BD68113B69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777562" y="16162673"/>
                <a:ext cx="8453" cy="352313"/>
              </a:xfrm>
              <a:prstGeom prst="line">
                <a:avLst/>
              </a:prstGeom>
              <a:ln w="19050">
                <a:solidFill>
                  <a:srgbClr val="A7CB5A"/>
                </a:solidFill>
                <a:tail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84" name="Group 383"/>
            <p:cNvGrpSpPr/>
            <p:nvPr/>
          </p:nvGrpSpPr>
          <p:grpSpPr>
            <a:xfrm>
              <a:off x="5824150" y="13924421"/>
              <a:ext cx="1101692" cy="742707"/>
              <a:chOff x="4287130" y="16104927"/>
              <a:chExt cx="1101692" cy="742707"/>
            </a:xfrm>
          </p:grpSpPr>
          <p:sp>
            <p:nvSpPr>
              <p:cNvPr id="385" name="TextBox 384"/>
              <p:cNvSpPr txBox="1"/>
              <p:nvPr/>
            </p:nvSpPr>
            <p:spPr>
              <a:xfrm>
                <a:off x="4287130" y="16385969"/>
                <a:ext cx="110169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b="1" dirty="0"/>
                  <a:t>Effects of dehydration</a:t>
                </a:r>
                <a:endParaRPr lang="en-GB" sz="1200" b="1" dirty="0"/>
              </a:p>
            </p:txBody>
          </p:sp>
          <p:cxnSp>
            <p:nvCxnSpPr>
              <p:cNvPr id="387" name="Straight Connector 386">
                <a:extLst>
                  <a:ext uri="{FF2B5EF4-FFF2-40B4-BE49-F238E27FC236}">
                    <a16:creationId xmlns:a16="http://schemas.microsoft.com/office/drawing/2014/main" id="{81416DBC-F43C-4A45-A7E5-F1BD68113B69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703640" y="16104927"/>
                <a:ext cx="2037" cy="409329"/>
              </a:xfrm>
              <a:prstGeom prst="line">
                <a:avLst/>
              </a:prstGeom>
              <a:ln w="19050">
                <a:solidFill>
                  <a:srgbClr val="A7CB5A"/>
                </a:solidFill>
                <a:tail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95" name="Group 394"/>
          <p:cNvGrpSpPr/>
          <p:nvPr/>
        </p:nvGrpSpPr>
        <p:grpSpPr>
          <a:xfrm>
            <a:off x="7314509" y="12615421"/>
            <a:ext cx="1048425" cy="765330"/>
            <a:chOff x="4264673" y="14923189"/>
            <a:chExt cx="1048425" cy="765330"/>
          </a:xfrm>
        </p:grpSpPr>
        <p:cxnSp>
          <p:nvCxnSpPr>
            <p:cNvPr id="400" name="Straight Connector 399">
              <a:extLst>
                <a:ext uri="{FF2B5EF4-FFF2-40B4-BE49-F238E27FC236}">
                  <a16:creationId xmlns:a16="http://schemas.microsoft.com/office/drawing/2014/main" id="{81416DBC-F43C-4A45-A7E5-F1BD68113B69}"/>
                </a:ext>
              </a:extLst>
            </p:cNvPr>
            <p:cNvCxnSpPr>
              <a:cxnSpLocks/>
              <a:endCxn id="3352" idx="0"/>
            </p:cNvCxnSpPr>
            <p:nvPr/>
          </p:nvCxnSpPr>
          <p:spPr>
            <a:xfrm>
              <a:off x="4814770" y="15354144"/>
              <a:ext cx="199725" cy="334375"/>
            </a:xfrm>
            <a:prstGeom prst="line">
              <a:avLst/>
            </a:prstGeom>
            <a:ln w="19050">
              <a:solidFill>
                <a:srgbClr val="A7CB5A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1" name="TextBox 400"/>
            <p:cNvSpPr txBox="1"/>
            <p:nvPr/>
          </p:nvSpPr>
          <p:spPr>
            <a:xfrm>
              <a:off x="4264673" y="14923189"/>
              <a:ext cx="104842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/>
                <a:t>Exercise and performance</a:t>
              </a:r>
              <a:endParaRPr lang="en-GB" sz="1200" b="1" dirty="0"/>
            </a:p>
          </p:txBody>
        </p:sp>
      </p:grpSp>
      <p:grpSp>
        <p:nvGrpSpPr>
          <p:cNvPr id="405" name="Group 404"/>
          <p:cNvGrpSpPr/>
          <p:nvPr/>
        </p:nvGrpSpPr>
        <p:grpSpPr>
          <a:xfrm>
            <a:off x="8361948" y="13683864"/>
            <a:ext cx="1101692" cy="908468"/>
            <a:chOff x="4597964" y="15860249"/>
            <a:chExt cx="1101692" cy="908468"/>
          </a:xfrm>
        </p:grpSpPr>
        <p:sp>
          <p:nvSpPr>
            <p:cNvPr id="411" name="TextBox 410"/>
            <p:cNvSpPr txBox="1"/>
            <p:nvPr/>
          </p:nvSpPr>
          <p:spPr>
            <a:xfrm>
              <a:off x="4597964" y="16307052"/>
              <a:ext cx="110169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/>
                <a:t>Fitness and health </a:t>
              </a:r>
              <a:endParaRPr lang="en-GB" sz="1200" b="1" dirty="0"/>
            </a:p>
          </p:txBody>
        </p:sp>
        <p:cxnSp>
          <p:nvCxnSpPr>
            <p:cNvPr id="412" name="Straight Connector 411">
              <a:extLst>
                <a:ext uri="{FF2B5EF4-FFF2-40B4-BE49-F238E27FC236}">
                  <a16:creationId xmlns:a16="http://schemas.microsoft.com/office/drawing/2014/main" id="{81416DBC-F43C-4A45-A7E5-F1BD68113B69}"/>
                </a:ext>
              </a:extLst>
            </p:cNvPr>
            <p:cNvCxnSpPr>
              <a:cxnSpLocks/>
              <a:stCxn id="411" idx="0"/>
            </p:cNvCxnSpPr>
            <p:nvPr/>
          </p:nvCxnSpPr>
          <p:spPr>
            <a:xfrm flipH="1" flipV="1">
              <a:off x="4787525" y="15860249"/>
              <a:ext cx="361285" cy="446803"/>
            </a:xfrm>
            <a:prstGeom prst="line">
              <a:avLst/>
            </a:prstGeom>
            <a:ln w="19050">
              <a:solidFill>
                <a:srgbClr val="A7CB5A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4" name="Group 143"/>
          <p:cNvGrpSpPr/>
          <p:nvPr/>
        </p:nvGrpSpPr>
        <p:grpSpPr>
          <a:xfrm>
            <a:off x="229349" y="7474096"/>
            <a:ext cx="577518" cy="1470244"/>
            <a:chOff x="8621771" y="15250271"/>
            <a:chExt cx="697302" cy="1775191"/>
          </a:xfrm>
        </p:grpSpPr>
        <p:pic>
          <p:nvPicPr>
            <p:cNvPr id="80" name="Picture 79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8918740" y="15250271"/>
              <a:ext cx="400333" cy="943641"/>
            </a:xfrm>
            <a:prstGeom prst="rect">
              <a:avLst/>
            </a:prstGeom>
          </p:spPr>
        </p:pic>
        <p:pic>
          <p:nvPicPr>
            <p:cNvPr id="81" name="Picture 80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8621771" y="16129572"/>
              <a:ext cx="692034" cy="895890"/>
            </a:xfrm>
            <a:prstGeom prst="rect">
              <a:avLst/>
            </a:prstGeom>
          </p:spPr>
        </p:pic>
      </p:grpSp>
      <p:grpSp>
        <p:nvGrpSpPr>
          <p:cNvPr id="413" name="Group 412"/>
          <p:cNvGrpSpPr/>
          <p:nvPr/>
        </p:nvGrpSpPr>
        <p:grpSpPr>
          <a:xfrm>
            <a:off x="8934442" y="12224823"/>
            <a:ext cx="1101692" cy="283950"/>
            <a:chOff x="4107226" y="15752420"/>
            <a:chExt cx="1101692" cy="283950"/>
          </a:xfrm>
        </p:grpSpPr>
        <p:sp>
          <p:nvSpPr>
            <p:cNvPr id="415" name="TextBox 414"/>
            <p:cNvSpPr txBox="1"/>
            <p:nvPr/>
          </p:nvSpPr>
          <p:spPr>
            <a:xfrm>
              <a:off x="4107226" y="15752420"/>
              <a:ext cx="110169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/>
                <a:t>Strength </a:t>
              </a:r>
              <a:endParaRPr lang="en-GB" sz="1200" b="1" dirty="0"/>
            </a:p>
          </p:txBody>
        </p:sp>
        <p:cxnSp>
          <p:nvCxnSpPr>
            <p:cNvPr id="417" name="Straight Connector 416">
              <a:extLst>
                <a:ext uri="{FF2B5EF4-FFF2-40B4-BE49-F238E27FC236}">
                  <a16:creationId xmlns:a16="http://schemas.microsoft.com/office/drawing/2014/main" id="{81416DBC-F43C-4A45-A7E5-F1BD68113B6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136273" y="16007089"/>
              <a:ext cx="369179" cy="29281"/>
            </a:xfrm>
            <a:prstGeom prst="line">
              <a:avLst/>
            </a:prstGeom>
            <a:ln w="19050">
              <a:solidFill>
                <a:srgbClr val="A7CB5A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22" name="Group 421"/>
          <p:cNvGrpSpPr/>
          <p:nvPr/>
        </p:nvGrpSpPr>
        <p:grpSpPr>
          <a:xfrm>
            <a:off x="7283484" y="11927975"/>
            <a:ext cx="1162339" cy="461665"/>
            <a:chOff x="719735" y="15159316"/>
            <a:chExt cx="1162339" cy="461665"/>
          </a:xfrm>
        </p:grpSpPr>
        <p:cxnSp>
          <p:nvCxnSpPr>
            <p:cNvPr id="424" name="Straight Connector 423">
              <a:extLst>
                <a:ext uri="{FF2B5EF4-FFF2-40B4-BE49-F238E27FC236}">
                  <a16:creationId xmlns:a16="http://schemas.microsoft.com/office/drawing/2014/main" id="{D01342E9-A51F-42C8-96A1-F34C979437F3}"/>
                </a:ext>
              </a:extLst>
            </p:cNvPr>
            <p:cNvCxnSpPr>
              <a:cxnSpLocks/>
              <a:stCxn id="425" idx="2"/>
            </p:cNvCxnSpPr>
            <p:nvPr/>
          </p:nvCxnSpPr>
          <p:spPr>
            <a:xfrm>
              <a:off x="1294429" y="15585611"/>
              <a:ext cx="587645" cy="8400"/>
            </a:xfrm>
            <a:prstGeom prst="line">
              <a:avLst/>
            </a:prstGeom>
            <a:ln w="19050">
              <a:solidFill>
                <a:srgbClr val="A7CB5A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5" name="TextBox 424"/>
            <p:cNvSpPr txBox="1"/>
            <p:nvPr/>
          </p:nvSpPr>
          <p:spPr>
            <a:xfrm>
              <a:off x="719735" y="15159316"/>
              <a:ext cx="114938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/>
                <a:t>Cardiovascular fitness</a:t>
              </a:r>
              <a:endParaRPr lang="en-GB" sz="1200" b="1" dirty="0"/>
            </a:p>
          </p:txBody>
        </p:sp>
      </p:grpSp>
      <p:grpSp>
        <p:nvGrpSpPr>
          <p:cNvPr id="426" name="Group 425"/>
          <p:cNvGrpSpPr/>
          <p:nvPr/>
        </p:nvGrpSpPr>
        <p:grpSpPr>
          <a:xfrm>
            <a:off x="8656442" y="10996880"/>
            <a:ext cx="962364" cy="485235"/>
            <a:chOff x="1628293" y="13764755"/>
            <a:chExt cx="962364" cy="485235"/>
          </a:xfrm>
        </p:grpSpPr>
        <p:cxnSp>
          <p:nvCxnSpPr>
            <p:cNvPr id="429" name="Straight Connector 428">
              <a:extLst>
                <a:ext uri="{FF2B5EF4-FFF2-40B4-BE49-F238E27FC236}">
                  <a16:creationId xmlns:a16="http://schemas.microsoft.com/office/drawing/2014/main" id="{81416DBC-F43C-4A45-A7E5-F1BD68113B6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628293" y="14205271"/>
              <a:ext cx="357735" cy="44719"/>
            </a:xfrm>
            <a:prstGeom prst="line">
              <a:avLst/>
            </a:prstGeom>
            <a:ln w="19050">
              <a:solidFill>
                <a:srgbClr val="A7CB5A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0" name="TextBox 429"/>
            <p:cNvSpPr txBox="1"/>
            <p:nvPr/>
          </p:nvSpPr>
          <p:spPr>
            <a:xfrm>
              <a:off x="1711958" y="13764755"/>
              <a:ext cx="87869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/>
                <a:t>Muscular Endurance</a:t>
              </a:r>
              <a:endParaRPr lang="en-GB" sz="1200" b="1" dirty="0"/>
            </a:p>
          </p:txBody>
        </p:sp>
      </p:grpSp>
      <p:grpSp>
        <p:nvGrpSpPr>
          <p:cNvPr id="431" name="Group 430"/>
          <p:cNvGrpSpPr/>
          <p:nvPr/>
        </p:nvGrpSpPr>
        <p:grpSpPr>
          <a:xfrm>
            <a:off x="8321280" y="10728180"/>
            <a:ext cx="1357130" cy="565228"/>
            <a:chOff x="7580692" y="14742738"/>
            <a:chExt cx="1357130" cy="565228"/>
          </a:xfrm>
        </p:grpSpPr>
        <p:cxnSp>
          <p:nvCxnSpPr>
            <p:cNvPr id="432" name="Straight Connector 431">
              <a:extLst>
                <a:ext uri="{FF2B5EF4-FFF2-40B4-BE49-F238E27FC236}">
                  <a16:creationId xmlns:a16="http://schemas.microsoft.com/office/drawing/2014/main" id="{81416DBC-F43C-4A45-A7E5-F1BD68113B6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627052" y="15031775"/>
              <a:ext cx="281802" cy="276191"/>
            </a:xfrm>
            <a:prstGeom prst="line">
              <a:avLst/>
            </a:prstGeom>
            <a:ln w="19050">
              <a:solidFill>
                <a:srgbClr val="A7CB5A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3" name="TextBox 432"/>
            <p:cNvSpPr txBox="1"/>
            <p:nvPr/>
          </p:nvSpPr>
          <p:spPr>
            <a:xfrm>
              <a:off x="7580692" y="14742738"/>
              <a:ext cx="135713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/>
                <a:t>Body Composition</a:t>
              </a:r>
              <a:endParaRPr lang="en-GB" sz="1200" b="1" dirty="0"/>
            </a:p>
          </p:txBody>
        </p:sp>
      </p:grpSp>
      <p:grpSp>
        <p:nvGrpSpPr>
          <p:cNvPr id="434" name="Group 433"/>
          <p:cNvGrpSpPr/>
          <p:nvPr/>
        </p:nvGrpSpPr>
        <p:grpSpPr>
          <a:xfrm>
            <a:off x="8849301" y="11711571"/>
            <a:ext cx="1344502" cy="335539"/>
            <a:chOff x="1687043" y="13903097"/>
            <a:chExt cx="1344502" cy="335539"/>
          </a:xfrm>
        </p:grpSpPr>
        <p:cxnSp>
          <p:nvCxnSpPr>
            <p:cNvPr id="437" name="Straight Connector 436">
              <a:extLst>
                <a:ext uri="{FF2B5EF4-FFF2-40B4-BE49-F238E27FC236}">
                  <a16:creationId xmlns:a16="http://schemas.microsoft.com/office/drawing/2014/main" id="{81416DBC-F43C-4A45-A7E5-F1BD68113B6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725349" y="14193917"/>
              <a:ext cx="357735" cy="44719"/>
            </a:xfrm>
            <a:prstGeom prst="line">
              <a:avLst/>
            </a:prstGeom>
            <a:ln w="19050">
              <a:solidFill>
                <a:srgbClr val="A7CB5A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8" name="TextBox 437"/>
            <p:cNvSpPr txBox="1"/>
            <p:nvPr/>
          </p:nvSpPr>
          <p:spPr>
            <a:xfrm>
              <a:off x="1687043" y="13903097"/>
              <a:ext cx="134450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/>
                <a:t>Flexibility</a:t>
              </a:r>
              <a:endParaRPr lang="en-GB" sz="1200" b="1" dirty="0"/>
            </a:p>
          </p:txBody>
        </p:sp>
      </p:grpSp>
      <p:grpSp>
        <p:nvGrpSpPr>
          <p:cNvPr id="440" name="Group 439"/>
          <p:cNvGrpSpPr/>
          <p:nvPr/>
        </p:nvGrpSpPr>
        <p:grpSpPr>
          <a:xfrm>
            <a:off x="8057010" y="10437196"/>
            <a:ext cx="846137" cy="728559"/>
            <a:chOff x="6907088" y="14982599"/>
            <a:chExt cx="846137" cy="728559"/>
          </a:xfrm>
        </p:grpSpPr>
        <p:cxnSp>
          <p:nvCxnSpPr>
            <p:cNvPr id="471" name="Straight Connector 470">
              <a:extLst>
                <a:ext uri="{FF2B5EF4-FFF2-40B4-BE49-F238E27FC236}">
                  <a16:creationId xmlns:a16="http://schemas.microsoft.com/office/drawing/2014/main" id="{81416DBC-F43C-4A45-A7E5-F1BD68113B6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952527" y="15280716"/>
              <a:ext cx="124096" cy="430442"/>
            </a:xfrm>
            <a:prstGeom prst="line">
              <a:avLst/>
            </a:prstGeom>
            <a:ln w="19050">
              <a:solidFill>
                <a:srgbClr val="A7CB5A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2" name="TextBox 471"/>
            <p:cNvSpPr txBox="1"/>
            <p:nvPr/>
          </p:nvSpPr>
          <p:spPr>
            <a:xfrm>
              <a:off x="6907088" y="14982599"/>
              <a:ext cx="84613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/>
                <a:t>Speed </a:t>
              </a:r>
              <a:endParaRPr lang="en-GB" sz="1200" b="1" dirty="0"/>
            </a:p>
          </p:txBody>
        </p:sp>
      </p:grpSp>
      <p:grpSp>
        <p:nvGrpSpPr>
          <p:cNvPr id="441" name="Group 440"/>
          <p:cNvGrpSpPr/>
          <p:nvPr/>
        </p:nvGrpSpPr>
        <p:grpSpPr>
          <a:xfrm>
            <a:off x="7274015" y="10412408"/>
            <a:ext cx="1039812" cy="719384"/>
            <a:chOff x="6464970" y="14927831"/>
            <a:chExt cx="1039812" cy="719384"/>
          </a:xfrm>
        </p:grpSpPr>
        <p:cxnSp>
          <p:nvCxnSpPr>
            <p:cNvPr id="469" name="Straight Connector 468">
              <a:extLst>
                <a:ext uri="{FF2B5EF4-FFF2-40B4-BE49-F238E27FC236}">
                  <a16:creationId xmlns:a16="http://schemas.microsoft.com/office/drawing/2014/main" id="{81416DBC-F43C-4A45-A7E5-F1BD68113B6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768618" y="15163896"/>
              <a:ext cx="12173" cy="483319"/>
            </a:xfrm>
            <a:prstGeom prst="line">
              <a:avLst/>
            </a:prstGeom>
            <a:ln w="19050">
              <a:solidFill>
                <a:srgbClr val="A7CB5A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0" name="TextBox 469"/>
            <p:cNvSpPr txBox="1"/>
            <p:nvPr/>
          </p:nvSpPr>
          <p:spPr>
            <a:xfrm>
              <a:off x="6464970" y="14927831"/>
              <a:ext cx="1039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/>
                <a:t>Agility</a:t>
              </a:r>
              <a:endParaRPr lang="en-GB" sz="1200" b="1" dirty="0"/>
            </a:p>
          </p:txBody>
        </p:sp>
      </p:grpSp>
      <p:sp>
        <p:nvSpPr>
          <p:cNvPr id="497" name="TextBox 496"/>
          <p:cNvSpPr txBox="1"/>
          <p:nvPr/>
        </p:nvSpPr>
        <p:spPr>
          <a:xfrm>
            <a:off x="6960845" y="14055386"/>
            <a:ext cx="13894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Team Game skills and application</a:t>
            </a:r>
            <a:endParaRPr lang="en-GB" sz="1200" b="1" dirty="0"/>
          </a:p>
        </p:txBody>
      </p:sp>
      <p:cxnSp>
        <p:nvCxnSpPr>
          <p:cNvPr id="499" name="Straight Connector 498">
            <a:extLst>
              <a:ext uri="{FF2B5EF4-FFF2-40B4-BE49-F238E27FC236}">
                <a16:creationId xmlns:a16="http://schemas.microsoft.com/office/drawing/2014/main" id="{AB03546E-2304-41E0-89D7-B43576A0DA35}"/>
              </a:ext>
            </a:extLst>
          </p:cNvPr>
          <p:cNvCxnSpPr>
            <a:cxnSpLocks/>
          </p:cNvCxnSpPr>
          <p:nvPr/>
        </p:nvCxnSpPr>
        <p:spPr>
          <a:xfrm flipH="1" flipV="1">
            <a:off x="7444898" y="13945250"/>
            <a:ext cx="37734" cy="208164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02" name="Group 501"/>
          <p:cNvGrpSpPr/>
          <p:nvPr/>
        </p:nvGrpSpPr>
        <p:grpSpPr>
          <a:xfrm>
            <a:off x="5106040" y="11594847"/>
            <a:ext cx="919630" cy="924479"/>
            <a:chOff x="4656039" y="16124298"/>
            <a:chExt cx="919630" cy="924479"/>
          </a:xfrm>
        </p:grpSpPr>
        <p:sp>
          <p:nvSpPr>
            <p:cNvPr id="512" name="TextBox 511"/>
            <p:cNvSpPr txBox="1"/>
            <p:nvPr/>
          </p:nvSpPr>
          <p:spPr>
            <a:xfrm>
              <a:off x="4656039" y="16402446"/>
              <a:ext cx="91963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/>
                <a:t>How to improve fitness</a:t>
              </a:r>
              <a:endParaRPr lang="en-GB" sz="1200" b="1" dirty="0"/>
            </a:p>
          </p:txBody>
        </p:sp>
        <p:cxnSp>
          <p:nvCxnSpPr>
            <p:cNvPr id="513" name="Straight Connector 512">
              <a:extLst>
                <a:ext uri="{FF2B5EF4-FFF2-40B4-BE49-F238E27FC236}">
                  <a16:creationId xmlns:a16="http://schemas.microsoft.com/office/drawing/2014/main" id="{81416DBC-F43C-4A45-A7E5-F1BD68113B69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979298" y="16124298"/>
              <a:ext cx="1201" cy="379678"/>
            </a:xfrm>
            <a:prstGeom prst="line">
              <a:avLst/>
            </a:prstGeom>
            <a:ln w="19050">
              <a:solidFill>
                <a:srgbClr val="A7CB5A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03" name="Group 502"/>
          <p:cNvGrpSpPr/>
          <p:nvPr/>
        </p:nvGrpSpPr>
        <p:grpSpPr>
          <a:xfrm>
            <a:off x="4388844" y="11630247"/>
            <a:ext cx="919630" cy="527067"/>
            <a:chOff x="4671196" y="16203633"/>
            <a:chExt cx="919630" cy="527067"/>
          </a:xfrm>
        </p:grpSpPr>
        <p:sp>
          <p:nvSpPr>
            <p:cNvPr id="510" name="TextBox 509"/>
            <p:cNvSpPr txBox="1"/>
            <p:nvPr/>
          </p:nvSpPr>
          <p:spPr>
            <a:xfrm>
              <a:off x="4671196" y="16453701"/>
              <a:ext cx="91963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/>
                <a:t>Specificity</a:t>
              </a:r>
              <a:endParaRPr lang="en-GB" sz="1200" b="1" dirty="0"/>
            </a:p>
          </p:txBody>
        </p:sp>
        <p:cxnSp>
          <p:nvCxnSpPr>
            <p:cNvPr id="511" name="Straight Connector 510">
              <a:extLst>
                <a:ext uri="{FF2B5EF4-FFF2-40B4-BE49-F238E27FC236}">
                  <a16:creationId xmlns:a16="http://schemas.microsoft.com/office/drawing/2014/main" id="{81416DBC-F43C-4A45-A7E5-F1BD68113B6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975317" y="16203633"/>
              <a:ext cx="1635" cy="426446"/>
            </a:xfrm>
            <a:prstGeom prst="line">
              <a:avLst/>
            </a:prstGeom>
            <a:ln w="19050">
              <a:solidFill>
                <a:srgbClr val="A7CB5A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04" name="Group 503"/>
          <p:cNvGrpSpPr/>
          <p:nvPr/>
        </p:nvGrpSpPr>
        <p:grpSpPr>
          <a:xfrm>
            <a:off x="5621482" y="11596882"/>
            <a:ext cx="1101692" cy="626004"/>
            <a:chOff x="4293575" y="16063736"/>
            <a:chExt cx="1101692" cy="626004"/>
          </a:xfrm>
        </p:grpSpPr>
        <p:sp>
          <p:nvSpPr>
            <p:cNvPr id="508" name="TextBox 507"/>
            <p:cNvSpPr txBox="1"/>
            <p:nvPr/>
          </p:nvSpPr>
          <p:spPr>
            <a:xfrm>
              <a:off x="4293575" y="16412741"/>
              <a:ext cx="110169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/>
                <a:t>Balance</a:t>
              </a:r>
              <a:endParaRPr lang="en-GB" sz="1200" b="1" dirty="0"/>
            </a:p>
          </p:txBody>
        </p:sp>
        <p:cxnSp>
          <p:nvCxnSpPr>
            <p:cNvPr id="509" name="Straight Connector 508">
              <a:extLst>
                <a:ext uri="{FF2B5EF4-FFF2-40B4-BE49-F238E27FC236}">
                  <a16:creationId xmlns:a16="http://schemas.microsoft.com/office/drawing/2014/main" id="{81416DBC-F43C-4A45-A7E5-F1BD68113B6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797854" y="16063736"/>
              <a:ext cx="852" cy="456784"/>
            </a:xfrm>
            <a:prstGeom prst="line">
              <a:avLst/>
            </a:prstGeom>
            <a:ln w="19050">
              <a:solidFill>
                <a:srgbClr val="A7CB5A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05" name="Group 504"/>
          <p:cNvGrpSpPr/>
          <p:nvPr/>
        </p:nvGrpSpPr>
        <p:grpSpPr>
          <a:xfrm>
            <a:off x="6417535" y="11607320"/>
            <a:ext cx="1101692" cy="625535"/>
            <a:chOff x="4276785" y="16080754"/>
            <a:chExt cx="1101692" cy="625535"/>
          </a:xfrm>
        </p:grpSpPr>
        <p:sp>
          <p:nvSpPr>
            <p:cNvPr id="506" name="TextBox 505"/>
            <p:cNvSpPr txBox="1"/>
            <p:nvPr/>
          </p:nvSpPr>
          <p:spPr>
            <a:xfrm>
              <a:off x="4276785" y="16429290"/>
              <a:ext cx="110169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/>
                <a:t>Coordination</a:t>
              </a:r>
              <a:endParaRPr lang="en-GB" sz="1200" b="1" dirty="0"/>
            </a:p>
          </p:txBody>
        </p:sp>
        <p:cxnSp>
          <p:nvCxnSpPr>
            <p:cNvPr id="507" name="Straight Connector 506">
              <a:extLst>
                <a:ext uri="{FF2B5EF4-FFF2-40B4-BE49-F238E27FC236}">
                  <a16:creationId xmlns:a16="http://schemas.microsoft.com/office/drawing/2014/main" id="{81416DBC-F43C-4A45-A7E5-F1BD68113B6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703640" y="16080754"/>
              <a:ext cx="6064" cy="433502"/>
            </a:xfrm>
            <a:prstGeom prst="line">
              <a:avLst/>
            </a:prstGeom>
            <a:ln w="19050">
              <a:solidFill>
                <a:srgbClr val="A7CB5A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20" name="Straight Connector 519">
            <a:extLst>
              <a:ext uri="{FF2B5EF4-FFF2-40B4-BE49-F238E27FC236}">
                <a16:creationId xmlns:a16="http://schemas.microsoft.com/office/drawing/2014/main" id="{81416DBC-F43C-4A45-A7E5-F1BD68113B69}"/>
              </a:ext>
            </a:extLst>
          </p:cNvPr>
          <p:cNvCxnSpPr>
            <a:cxnSpLocks/>
          </p:cNvCxnSpPr>
          <p:nvPr/>
        </p:nvCxnSpPr>
        <p:spPr>
          <a:xfrm flipH="1">
            <a:off x="2119209" y="10684463"/>
            <a:ext cx="254031" cy="401150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2" name="Group 121"/>
          <p:cNvGrpSpPr/>
          <p:nvPr/>
        </p:nvGrpSpPr>
        <p:grpSpPr>
          <a:xfrm>
            <a:off x="2682727" y="10211650"/>
            <a:ext cx="5070635" cy="936825"/>
            <a:chOff x="2682727" y="10211650"/>
            <a:chExt cx="5070635" cy="936825"/>
          </a:xfrm>
        </p:grpSpPr>
        <p:grpSp>
          <p:nvGrpSpPr>
            <p:cNvPr id="443" name="Group 442"/>
            <p:cNvGrpSpPr/>
            <p:nvPr/>
          </p:nvGrpSpPr>
          <p:grpSpPr>
            <a:xfrm>
              <a:off x="6658976" y="10211650"/>
              <a:ext cx="1094386" cy="930237"/>
              <a:chOff x="5785934" y="14728846"/>
              <a:chExt cx="1094386" cy="930237"/>
            </a:xfrm>
          </p:grpSpPr>
          <p:cxnSp>
            <p:nvCxnSpPr>
              <p:cNvPr id="466" name="Straight Connector 465">
                <a:extLst>
                  <a:ext uri="{FF2B5EF4-FFF2-40B4-BE49-F238E27FC236}">
                    <a16:creationId xmlns:a16="http://schemas.microsoft.com/office/drawing/2014/main" id="{81416DBC-F43C-4A45-A7E5-F1BD68113B6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041674" y="15094719"/>
                <a:ext cx="1" cy="564364"/>
              </a:xfrm>
              <a:prstGeom prst="line">
                <a:avLst/>
              </a:prstGeom>
              <a:ln w="19050">
                <a:solidFill>
                  <a:srgbClr val="A7CB5A"/>
                </a:solidFill>
                <a:tail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68" name="TextBox 467"/>
              <p:cNvSpPr txBox="1"/>
              <p:nvPr/>
            </p:nvSpPr>
            <p:spPr>
              <a:xfrm>
                <a:off x="5785934" y="14728846"/>
                <a:ext cx="109438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b="1" dirty="0"/>
                  <a:t>Reaction</a:t>
                </a:r>
              </a:p>
              <a:p>
                <a:r>
                  <a:rPr lang="en-US" sz="1200" b="1" dirty="0"/>
                  <a:t> time</a:t>
                </a:r>
                <a:endParaRPr lang="en-GB" sz="1200" b="1" dirty="0"/>
              </a:p>
            </p:txBody>
          </p:sp>
        </p:grpSp>
        <p:grpSp>
          <p:nvGrpSpPr>
            <p:cNvPr id="444" name="Group 443"/>
            <p:cNvGrpSpPr/>
            <p:nvPr/>
          </p:nvGrpSpPr>
          <p:grpSpPr>
            <a:xfrm>
              <a:off x="5098844" y="10240155"/>
              <a:ext cx="1155011" cy="899905"/>
              <a:chOff x="4113949" y="14699181"/>
              <a:chExt cx="1155011" cy="899905"/>
            </a:xfrm>
          </p:grpSpPr>
          <p:cxnSp>
            <p:nvCxnSpPr>
              <p:cNvPr id="461" name="Straight Connector 460">
                <a:extLst>
                  <a:ext uri="{FF2B5EF4-FFF2-40B4-BE49-F238E27FC236}">
                    <a16:creationId xmlns:a16="http://schemas.microsoft.com/office/drawing/2014/main" id="{81416DBC-F43C-4A45-A7E5-F1BD68113B6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5268959" y="15034722"/>
                <a:ext cx="1" cy="564364"/>
              </a:xfrm>
              <a:prstGeom prst="line">
                <a:avLst/>
              </a:prstGeom>
              <a:ln w="19050">
                <a:solidFill>
                  <a:srgbClr val="A7CB5A"/>
                </a:solidFill>
                <a:tail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65" name="TextBox 464"/>
              <p:cNvSpPr txBox="1"/>
              <p:nvPr/>
            </p:nvSpPr>
            <p:spPr>
              <a:xfrm>
                <a:off x="4113949" y="14699181"/>
                <a:ext cx="84613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b="1" dirty="0"/>
                  <a:t>Fitness Tests </a:t>
                </a:r>
                <a:endParaRPr lang="en-GB" sz="1200" b="1" dirty="0"/>
              </a:p>
            </p:txBody>
          </p:sp>
        </p:grpSp>
        <p:grpSp>
          <p:nvGrpSpPr>
            <p:cNvPr id="448" name="Group 447"/>
            <p:cNvGrpSpPr/>
            <p:nvPr/>
          </p:nvGrpSpPr>
          <p:grpSpPr>
            <a:xfrm>
              <a:off x="5477494" y="10295732"/>
              <a:ext cx="1490080" cy="852743"/>
              <a:chOff x="4567050" y="14720778"/>
              <a:chExt cx="1490080" cy="852743"/>
            </a:xfrm>
          </p:grpSpPr>
          <p:cxnSp>
            <p:nvCxnSpPr>
              <p:cNvPr id="457" name="Straight Connector 456">
                <a:extLst>
                  <a:ext uri="{FF2B5EF4-FFF2-40B4-BE49-F238E27FC236}">
                    <a16:creationId xmlns:a16="http://schemas.microsoft.com/office/drawing/2014/main" id="{81416DBC-F43C-4A45-A7E5-F1BD68113B6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4567050" y="15009157"/>
                <a:ext cx="1" cy="564364"/>
              </a:xfrm>
              <a:prstGeom prst="line">
                <a:avLst/>
              </a:prstGeom>
              <a:ln w="19050">
                <a:solidFill>
                  <a:srgbClr val="A7CB5A"/>
                </a:solidFill>
                <a:tail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60" name="TextBox 459"/>
              <p:cNvSpPr txBox="1"/>
              <p:nvPr/>
            </p:nvSpPr>
            <p:spPr>
              <a:xfrm>
                <a:off x="5076152" y="14720778"/>
                <a:ext cx="980978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b="1" dirty="0"/>
                  <a:t>Power</a:t>
                </a:r>
                <a:endParaRPr lang="en-GB" sz="1200" b="1" dirty="0"/>
              </a:p>
            </p:txBody>
          </p:sp>
        </p:grpSp>
        <p:cxnSp>
          <p:nvCxnSpPr>
            <p:cNvPr id="531" name="Straight Connector 530">
              <a:extLst>
                <a:ext uri="{FF2B5EF4-FFF2-40B4-BE49-F238E27FC236}">
                  <a16:creationId xmlns:a16="http://schemas.microsoft.com/office/drawing/2014/main" id="{81416DBC-F43C-4A45-A7E5-F1BD68113B6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990008" y="10580209"/>
              <a:ext cx="1" cy="564364"/>
            </a:xfrm>
            <a:prstGeom prst="line">
              <a:avLst/>
            </a:prstGeom>
            <a:ln w="19050">
              <a:solidFill>
                <a:srgbClr val="A7CB5A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2" name="TextBox 531"/>
            <p:cNvSpPr txBox="1"/>
            <p:nvPr/>
          </p:nvSpPr>
          <p:spPr>
            <a:xfrm>
              <a:off x="4636765" y="10250084"/>
              <a:ext cx="84613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/>
                <a:t>FITT </a:t>
              </a:r>
              <a:endParaRPr lang="en-GB" sz="1200" b="1" dirty="0"/>
            </a:p>
          </p:txBody>
        </p:sp>
        <p:cxnSp>
          <p:nvCxnSpPr>
            <p:cNvPr id="529" name="Straight Connector 528">
              <a:extLst>
                <a:ext uri="{FF2B5EF4-FFF2-40B4-BE49-F238E27FC236}">
                  <a16:creationId xmlns:a16="http://schemas.microsoft.com/office/drawing/2014/main" id="{81416DBC-F43C-4A45-A7E5-F1BD68113B6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417873" y="10636325"/>
              <a:ext cx="12173" cy="483319"/>
            </a:xfrm>
            <a:prstGeom prst="line">
              <a:avLst/>
            </a:prstGeom>
            <a:ln w="19050">
              <a:solidFill>
                <a:srgbClr val="A7CB5A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0" name="TextBox 529"/>
            <p:cNvSpPr txBox="1"/>
            <p:nvPr/>
          </p:nvSpPr>
          <p:spPr>
            <a:xfrm>
              <a:off x="4082595" y="10240155"/>
              <a:ext cx="103981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/>
                <a:t>Individual needs</a:t>
              </a:r>
              <a:endParaRPr lang="en-GB" sz="1200" b="1" dirty="0"/>
            </a:p>
          </p:txBody>
        </p:sp>
        <p:cxnSp>
          <p:nvCxnSpPr>
            <p:cNvPr id="524" name="Straight Connector 523">
              <a:extLst>
                <a:ext uri="{FF2B5EF4-FFF2-40B4-BE49-F238E27FC236}">
                  <a16:creationId xmlns:a16="http://schemas.microsoft.com/office/drawing/2014/main" id="{81416DBC-F43C-4A45-A7E5-F1BD68113B6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608081" y="10565921"/>
              <a:ext cx="1" cy="564364"/>
            </a:xfrm>
            <a:prstGeom prst="line">
              <a:avLst/>
            </a:prstGeom>
            <a:ln w="19050">
              <a:solidFill>
                <a:srgbClr val="A7CB5A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8" name="TextBox 527"/>
            <p:cNvSpPr txBox="1"/>
            <p:nvPr/>
          </p:nvSpPr>
          <p:spPr>
            <a:xfrm>
              <a:off x="3205358" y="10249141"/>
              <a:ext cx="109438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/>
                <a:t>Progressive overload</a:t>
              </a:r>
              <a:endParaRPr lang="en-GB" sz="1200" b="1" dirty="0"/>
            </a:p>
          </p:txBody>
        </p:sp>
        <p:cxnSp>
          <p:nvCxnSpPr>
            <p:cNvPr id="522" name="Straight Connector 521">
              <a:extLst>
                <a:ext uri="{FF2B5EF4-FFF2-40B4-BE49-F238E27FC236}">
                  <a16:creationId xmlns:a16="http://schemas.microsoft.com/office/drawing/2014/main" id="{81416DBC-F43C-4A45-A7E5-F1BD68113B69}"/>
                </a:ext>
              </a:extLst>
            </p:cNvPr>
            <p:cNvCxnSpPr>
              <a:cxnSpLocks/>
            </p:cNvCxnSpPr>
            <p:nvPr/>
          </p:nvCxnSpPr>
          <p:spPr>
            <a:xfrm>
              <a:off x="2931067" y="10600810"/>
              <a:ext cx="7547" cy="526454"/>
            </a:xfrm>
            <a:prstGeom prst="line">
              <a:avLst/>
            </a:prstGeom>
            <a:ln w="19050">
              <a:solidFill>
                <a:srgbClr val="A7CB5A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1" name="TextBox 520"/>
            <p:cNvSpPr txBox="1"/>
            <p:nvPr/>
          </p:nvSpPr>
          <p:spPr>
            <a:xfrm>
              <a:off x="2682727" y="10259936"/>
              <a:ext cx="82193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/>
                <a:t>Target zone</a:t>
              </a:r>
              <a:endParaRPr lang="en-GB" sz="1200" b="1" dirty="0"/>
            </a:p>
          </p:txBody>
        </p:sp>
      </p:grpSp>
      <p:grpSp>
        <p:nvGrpSpPr>
          <p:cNvPr id="534" name="Group 533"/>
          <p:cNvGrpSpPr/>
          <p:nvPr/>
        </p:nvGrpSpPr>
        <p:grpSpPr>
          <a:xfrm>
            <a:off x="728052" y="11212772"/>
            <a:ext cx="978504" cy="753958"/>
            <a:chOff x="4008749" y="16007920"/>
            <a:chExt cx="978504" cy="753958"/>
          </a:xfrm>
        </p:grpSpPr>
        <p:sp>
          <p:nvSpPr>
            <p:cNvPr id="544" name="TextBox 543"/>
            <p:cNvSpPr txBox="1"/>
            <p:nvPr/>
          </p:nvSpPr>
          <p:spPr>
            <a:xfrm>
              <a:off x="4008749" y="16300213"/>
              <a:ext cx="91963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/>
                <a:t>Continuous training</a:t>
              </a:r>
              <a:endParaRPr lang="en-GB" sz="1200" b="1" dirty="0"/>
            </a:p>
          </p:txBody>
        </p:sp>
        <p:cxnSp>
          <p:nvCxnSpPr>
            <p:cNvPr id="545" name="Straight Connector 544">
              <a:extLst>
                <a:ext uri="{FF2B5EF4-FFF2-40B4-BE49-F238E27FC236}">
                  <a16:creationId xmlns:a16="http://schemas.microsoft.com/office/drawing/2014/main" id="{81416DBC-F43C-4A45-A7E5-F1BD68113B6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720919" y="16007920"/>
              <a:ext cx="266334" cy="379999"/>
            </a:xfrm>
            <a:prstGeom prst="line">
              <a:avLst/>
            </a:prstGeom>
            <a:ln w="19050">
              <a:solidFill>
                <a:srgbClr val="A7CB5A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35" name="Group 534"/>
          <p:cNvGrpSpPr/>
          <p:nvPr/>
        </p:nvGrpSpPr>
        <p:grpSpPr>
          <a:xfrm>
            <a:off x="551999" y="10956462"/>
            <a:ext cx="919630" cy="485616"/>
            <a:chOff x="4494751" y="15945076"/>
            <a:chExt cx="919630" cy="485616"/>
          </a:xfrm>
        </p:grpSpPr>
        <p:sp>
          <p:nvSpPr>
            <p:cNvPr id="542" name="TextBox 541"/>
            <p:cNvSpPr txBox="1"/>
            <p:nvPr/>
          </p:nvSpPr>
          <p:spPr>
            <a:xfrm>
              <a:off x="4494751" y="15969027"/>
              <a:ext cx="91963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/>
                <a:t>Fartlek training</a:t>
              </a:r>
              <a:endParaRPr lang="en-GB" sz="1200" b="1" dirty="0"/>
            </a:p>
          </p:txBody>
        </p:sp>
        <p:cxnSp>
          <p:nvCxnSpPr>
            <p:cNvPr id="543" name="Straight Connector 542">
              <a:extLst>
                <a:ext uri="{FF2B5EF4-FFF2-40B4-BE49-F238E27FC236}">
                  <a16:creationId xmlns:a16="http://schemas.microsoft.com/office/drawing/2014/main" id="{81416DBC-F43C-4A45-A7E5-F1BD68113B6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17976" y="15945076"/>
              <a:ext cx="391484" cy="188767"/>
            </a:xfrm>
            <a:prstGeom prst="line">
              <a:avLst/>
            </a:prstGeom>
            <a:ln w="19050">
              <a:solidFill>
                <a:srgbClr val="A7CB5A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36" name="Group 535"/>
          <p:cNvGrpSpPr/>
          <p:nvPr/>
        </p:nvGrpSpPr>
        <p:grpSpPr>
          <a:xfrm>
            <a:off x="2434916" y="11621234"/>
            <a:ext cx="1101692" cy="731288"/>
            <a:chOff x="4293575" y="16143118"/>
            <a:chExt cx="1101692" cy="731288"/>
          </a:xfrm>
        </p:grpSpPr>
        <p:sp>
          <p:nvSpPr>
            <p:cNvPr id="540" name="TextBox 539"/>
            <p:cNvSpPr txBox="1"/>
            <p:nvPr/>
          </p:nvSpPr>
          <p:spPr>
            <a:xfrm>
              <a:off x="4293575" y="16412741"/>
              <a:ext cx="110169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/>
                <a:t>Thresholds of training</a:t>
              </a:r>
              <a:endParaRPr lang="en-GB" sz="1200" b="1" dirty="0"/>
            </a:p>
          </p:txBody>
        </p:sp>
        <p:cxnSp>
          <p:nvCxnSpPr>
            <p:cNvPr id="541" name="Straight Connector 540">
              <a:extLst>
                <a:ext uri="{FF2B5EF4-FFF2-40B4-BE49-F238E27FC236}">
                  <a16:creationId xmlns:a16="http://schemas.microsoft.com/office/drawing/2014/main" id="{81416DBC-F43C-4A45-A7E5-F1BD68113B69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904724" y="16143118"/>
              <a:ext cx="3149" cy="387143"/>
            </a:xfrm>
            <a:prstGeom prst="line">
              <a:avLst/>
            </a:prstGeom>
            <a:ln w="19050">
              <a:solidFill>
                <a:srgbClr val="A7CB5A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37" name="Group 536"/>
          <p:cNvGrpSpPr/>
          <p:nvPr/>
        </p:nvGrpSpPr>
        <p:grpSpPr>
          <a:xfrm>
            <a:off x="3456944" y="11622983"/>
            <a:ext cx="1101692" cy="543166"/>
            <a:chOff x="4213754" y="16065021"/>
            <a:chExt cx="1101692" cy="543166"/>
          </a:xfrm>
        </p:grpSpPr>
        <p:sp>
          <p:nvSpPr>
            <p:cNvPr id="538" name="TextBox 537"/>
            <p:cNvSpPr txBox="1"/>
            <p:nvPr/>
          </p:nvSpPr>
          <p:spPr>
            <a:xfrm>
              <a:off x="4213754" y="16331188"/>
              <a:ext cx="110169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/>
                <a:t>Reversibility</a:t>
              </a:r>
              <a:endParaRPr lang="en-GB" sz="1200" b="1" dirty="0"/>
            </a:p>
          </p:txBody>
        </p:sp>
        <p:cxnSp>
          <p:nvCxnSpPr>
            <p:cNvPr id="539" name="Straight Connector 538">
              <a:extLst>
                <a:ext uri="{FF2B5EF4-FFF2-40B4-BE49-F238E27FC236}">
                  <a16:creationId xmlns:a16="http://schemas.microsoft.com/office/drawing/2014/main" id="{81416DBC-F43C-4A45-A7E5-F1BD68113B69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699187" y="16065021"/>
              <a:ext cx="5671" cy="385076"/>
            </a:xfrm>
            <a:prstGeom prst="line">
              <a:avLst/>
            </a:prstGeom>
            <a:ln w="19050">
              <a:solidFill>
                <a:srgbClr val="A7CB5A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50" name="TextBox 549"/>
          <p:cNvSpPr txBox="1"/>
          <p:nvPr/>
        </p:nvSpPr>
        <p:spPr>
          <a:xfrm>
            <a:off x="1901053" y="10345408"/>
            <a:ext cx="98097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err="1"/>
              <a:t>Plyometrics</a:t>
            </a:r>
            <a:endParaRPr lang="en-GB" sz="1200" b="1" dirty="0"/>
          </a:p>
        </p:txBody>
      </p:sp>
      <p:grpSp>
        <p:nvGrpSpPr>
          <p:cNvPr id="551" name="Group 550"/>
          <p:cNvGrpSpPr/>
          <p:nvPr/>
        </p:nvGrpSpPr>
        <p:grpSpPr>
          <a:xfrm>
            <a:off x="387513" y="10288397"/>
            <a:ext cx="919630" cy="461665"/>
            <a:chOff x="4438282" y="15928034"/>
            <a:chExt cx="919630" cy="461665"/>
          </a:xfrm>
        </p:grpSpPr>
        <p:sp>
          <p:nvSpPr>
            <p:cNvPr id="552" name="TextBox 551"/>
            <p:cNvSpPr txBox="1"/>
            <p:nvPr/>
          </p:nvSpPr>
          <p:spPr>
            <a:xfrm>
              <a:off x="4438282" y="15928034"/>
              <a:ext cx="91963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/>
                <a:t>Circuit training </a:t>
              </a:r>
              <a:endParaRPr lang="en-GB" sz="1200" b="1" dirty="0"/>
            </a:p>
          </p:txBody>
        </p:sp>
        <p:cxnSp>
          <p:nvCxnSpPr>
            <p:cNvPr id="553" name="Straight Connector 552">
              <a:extLst>
                <a:ext uri="{FF2B5EF4-FFF2-40B4-BE49-F238E27FC236}">
                  <a16:creationId xmlns:a16="http://schemas.microsoft.com/office/drawing/2014/main" id="{81416DBC-F43C-4A45-A7E5-F1BD68113B6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05277" y="16115514"/>
              <a:ext cx="338053" cy="53259"/>
            </a:xfrm>
            <a:prstGeom prst="line">
              <a:avLst/>
            </a:prstGeom>
            <a:ln w="19050">
              <a:solidFill>
                <a:srgbClr val="A7CB5A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54" name="Group 553"/>
          <p:cNvGrpSpPr/>
          <p:nvPr/>
        </p:nvGrpSpPr>
        <p:grpSpPr>
          <a:xfrm>
            <a:off x="412400" y="9701503"/>
            <a:ext cx="952259" cy="461665"/>
            <a:chOff x="4390103" y="15915518"/>
            <a:chExt cx="952259" cy="461665"/>
          </a:xfrm>
        </p:grpSpPr>
        <p:sp>
          <p:nvSpPr>
            <p:cNvPr id="556" name="TextBox 555"/>
            <p:cNvSpPr txBox="1"/>
            <p:nvPr/>
          </p:nvSpPr>
          <p:spPr>
            <a:xfrm>
              <a:off x="4390103" y="15915518"/>
              <a:ext cx="91963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/>
                <a:t>Interval training </a:t>
              </a:r>
              <a:endParaRPr lang="en-GB" sz="1200" b="1" dirty="0"/>
            </a:p>
          </p:txBody>
        </p:sp>
        <p:cxnSp>
          <p:nvCxnSpPr>
            <p:cNvPr id="557" name="Straight Connector 556">
              <a:extLst>
                <a:ext uri="{FF2B5EF4-FFF2-40B4-BE49-F238E27FC236}">
                  <a16:creationId xmlns:a16="http://schemas.microsoft.com/office/drawing/2014/main" id="{81416DBC-F43C-4A45-A7E5-F1BD68113B6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26550" y="16200687"/>
              <a:ext cx="315812" cy="19427"/>
            </a:xfrm>
            <a:prstGeom prst="line">
              <a:avLst/>
            </a:prstGeom>
            <a:ln w="19050">
              <a:solidFill>
                <a:srgbClr val="A7CB5A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59" name="TextBox 558"/>
          <p:cNvSpPr txBox="1"/>
          <p:nvPr/>
        </p:nvSpPr>
        <p:spPr>
          <a:xfrm>
            <a:off x="404333" y="9072542"/>
            <a:ext cx="8396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Weight / resistance training</a:t>
            </a:r>
            <a:endParaRPr lang="en-GB" sz="1200" b="1" dirty="0"/>
          </a:p>
        </p:txBody>
      </p:sp>
      <p:pic>
        <p:nvPicPr>
          <p:cNvPr id="560" name="Picture 55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13121" y="2546147"/>
            <a:ext cx="514951" cy="666643"/>
          </a:xfrm>
          <a:prstGeom prst="rect">
            <a:avLst/>
          </a:prstGeom>
        </p:spPr>
      </p:pic>
      <p:pic>
        <p:nvPicPr>
          <p:cNvPr id="561" name="Picture 56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26712" y="2616697"/>
            <a:ext cx="302940" cy="714072"/>
          </a:xfrm>
          <a:prstGeom prst="rect">
            <a:avLst/>
          </a:prstGeom>
        </p:spPr>
      </p:pic>
      <p:pic>
        <p:nvPicPr>
          <p:cNvPr id="116" name="Picture 11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10800000" flipV="1">
            <a:off x="4610803" y="2633291"/>
            <a:ext cx="405614" cy="623515"/>
          </a:xfrm>
          <a:prstGeom prst="rect">
            <a:avLst/>
          </a:prstGeom>
        </p:spPr>
      </p:pic>
      <p:pic>
        <p:nvPicPr>
          <p:cNvPr id="117" name="Picture 11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04716" y="2612874"/>
            <a:ext cx="851209" cy="392432"/>
          </a:xfrm>
          <a:prstGeom prst="rect">
            <a:avLst/>
          </a:prstGeom>
        </p:spPr>
      </p:pic>
      <p:cxnSp>
        <p:nvCxnSpPr>
          <p:cNvPr id="563" name="Straight Connector 562">
            <a:extLst>
              <a:ext uri="{FF2B5EF4-FFF2-40B4-BE49-F238E27FC236}">
                <a16:creationId xmlns:a16="http://schemas.microsoft.com/office/drawing/2014/main" id="{58705553-9F4D-4744-8949-A3EE1AB35228}"/>
              </a:ext>
            </a:extLst>
          </p:cNvPr>
          <p:cNvCxnSpPr>
            <a:cxnSpLocks/>
          </p:cNvCxnSpPr>
          <p:nvPr/>
        </p:nvCxnSpPr>
        <p:spPr>
          <a:xfrm flipH="1" flipV="1">
            <a:off x="2916606" y="2517134"/>
            <a:ext cx="14685" cy="595412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8" name="Picture 117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239403" y="2658329"/>
            <a:ext cx="467092" cy="566675"/>
          </a:xfrm>
          <a:prstGeom prst="rect">
            <a:avLst/>
          </a:prstGeom>
        </p:spPr>
      </p:pic>
      <p:sp>
        <p:nvSpPr>
          <p:cNvPr id="564" name="Rectangle 563">
            <a:extLst>
              <a:ext uri="{FF2B5EF4-FFF2-40B4-BE49-F238E27FC236}">
                <a16:creationId xmlns:a16="http://schemas.microsoft.com/office/drawing/2014/main" id="{112335CE-5E17-446A-BC55-33ABC426E6DF}"/>
              </a:ext>
            </a:extLst>
          </p:cNvPr>
          <p:cNvSpPr/>
          <p:nvPr/>
        </p:nvSpPr>
        <p:spPr>
          <a:xfrm>
            <a:off x="5817322" y="11108713"/>
            <a:ext cx="66692" cy="56085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85" name="TextBox 584"/>
          <p:cNvSpPr txBox="1"/>
          <p:nvPr/>
        </p:nvSpPr>
        <p:spPr>
          <a:xfrm>
            <a:off x="3538025" y="8066428"/>
            <a:ext cx="977564" cy="5268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Personal Exercise Programme</a:t>
            </a:r>
            <a:endParaRPr lang="en-GB" sz="1200" b="1" dirty="0"/>
          </a:p>
        </p:txBody>
      </p:sp>
      <p:cxnSp>
        <p:nvCxnSpPr>
          <p:cNvPr id="578" name="Straight Connector 577">
            <a:extLst>
              <a:ext uri="{FF2B5EF4-FFF2-40B4-BE49-F238E27FC236}">
                <a16:creationId xmlns:a16="http://schemas.microsoft.com/office/drawing/2014/main" id="{81416DBC-F43C-4A45-A7E5-F1BD68113B69}"/>
              </a:ext>
            </a:extLst>
          </p:cNvPr>
          <p:cNvCxnSpPr>
            <a:cxnSpLocks/>
          </p:cNvCxnSpPr>
          <p:nvPr/>
        </p:nvCxnSpPr>
        <p:spPr>
          <a:xfrm flipH="1">
            <a:off x="3062585" y="8460358"/>
            <a:ext cx="1" cy="564364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0" name="Straight Connector 579">
            <a:extLst>
              <a:ext uri="{FF2B5EF4-FFF2-40B4-BE49-F238E27FC236}">
                <a16:creationId xmlns:a16="http://schemas.microsoft.com/office/drawing/2014/main" id="{81416DBC-F43C-4A45-A7E5-F1BD68113B69}"/>
              </a:ext>
            </a:extLst>
          </p:cNvPr>
          <p:cNvCxnSpPr>
            <a:cxnSpLocks/>
          </p:cNvCxnSpPr>
          <p:nvPr/>
        </p:nvCxnSpPr>
        <p:spPr>
          <a:xfrm flipH="1">
            <a:off x="2423793" y="8458860"/>
            <a:ext cx="1" cy="564364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89" name="Group 588"/>
          <p:cNvGrpSpPr/>
          <p:nvPr/>
        </p:nvGrpSpPr>
        <p:grpSpPr>
          <a:xfrm>
            <a:off x="2398216" y="9570032"/>
            <a:ext cx="1101692" cy="566378"/>
            <a:chOff x="4460753" y="16146765"/>
            <a:chExt cx="1101692" cy="566378"/>
          </a:xfrm>
        </p:grpSpPr>
        <p:sp>
          <p:nvSpPr>
            <p:cNvPr id="590" name="TextBox 589"/>
            <p:cNvSpPr txBox="1"/>
            <p:nvPr/>
          </p:nvSpPr>
          <p:spPr>
            <a:xfrm>
              <a:off x="4460753" y="16436144"/>
              <a:ext cx="110169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/>
                <a:t>Short term</a:t>
              </a:r>
              <a:endParaRPr lang="en-GB" sz="1200" b="1" dirty="0"/>
            </a:p>
          </p:txBody>
        </p:sp>
        <p:cxnSp>
          <p:nvCxnSpPr>
            <p:cNvPr id="591" name="Straight Connector 590">
              <a:extLst>
                <a:ext uri="{FF2B5EF4-FFF2-40B4-BE49-F238E27FC236}">
                  <a16:creationId xmlns:a16="http://schemas.microsoft.com/office/drawing/2014/main" id="{81416DBC-F43C-4A45-A7E5-F1BD68113B6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966524" y="16146765"/>
              <a:ext cx="3827" cy="357109"/>
            </a:xfrm>
            <a:prstGeom prst="line">
              <a:avLst/>
            </a:prstGeom>
            <a:ln w="19050">
              <a:solidFill>
                <a:srgbClr val="A7CB5A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94" name="Straight Connector 593">
            <a:extLst>
              <a:ext uri="{FF2B5EF4-FFF2-40B4-BE49-F238E27FC236}">
                <a16:creationId xmlns:a16="http://schemas.microsoft.com/office/drawing/2014/main" id="{81416DBC-F43C-4A45-A7E5-F1BD68113B69}"/>
              </a:ext>
            </a:extLst>
          </p:cNvPr>
          <p:cNvCxnSpPr>
            <a:cxnSpLocks/>
          </p:cNvCxnSpPr>
          <p:nvPr/>
        </p:nvCxnSpPr>
        <p:spPr>
          <a:xfrm flipV="1">
            <a:off x="3609215" y="9517709"/>
            <a:ext cx="192565" cy="363761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9" name="Straight Connector 598">
            <a:extLst>
              <a:ext uri="{FF2B5EF4-FFF2-40B4-BE49-F238E27FC236}">
                <a16:creationId xmlns:a16="http://schemas.microsoft.com/office/drawing/2014/main" id="{81416DBC-F43C-4A45-A7E5-F1BD68113B69}"/>
              </a:ext>
            </a:extLst>
          </p:cNvPr>
          <p:cNvCxnSpPr>
            <a:cxnSpLocks/>
          </p:cNvCxnSpPr>
          <p:nvPr/>
        </p:nvCxnSpPr>
        <p:spPr>
          <a:xfrm flipH="1">
            <a:off x="3779262" y="8712483"/>
            <a:ext cx="93761" cy="370790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0" name="Rectangle 599">
            <a:extLst>
              <a:ext uri="{FF2B5EF4-FFF2-40B4-BE49-F238E27FC236}">
                <a16:creationId xmlns:a16="http://schemas.microsoft.com/office/drawing/2014/main" id="{112335CE-5E17-446A-BC55-33ABC426E6DF}"/>
              </a:ext>
            </a:extLst>
          </p:cNvPr>
          <p:cNvSpPr/>
          <p:nvPr/>
        </p:nvSpPr>
        <p:spPr>
          <a:xfrm>
            <a:off x="5171949" y="8977474"/>
            <a:ext cx="85851" cy="67096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cxnSp>
        <p:nvCxnSpPr>
          <p:cNvPr id="613" name="Straight Connector 612">
            <a:extLst>
              <a:ext uri="{FF2B5EF4-FFF2-40B4-BE49-F238E27FC236}">
                <a16:creationId xmlns:a16="http://schemas.microsoft.com/office/drawing/2014/main" id="{81416DBC-F43C-4A45-A7E5-F1BD68113B69}"/>
              </a:ext>
            </a:extLst>
          </p:cNvPr>
          <p:cNvCxnSpPr>
            <a:cxnSpLocks/>
          </p:cNvCxnSpPr>
          <p:nvPr/>
        </p:nvCxnSpPr>
        <p:spPr>
          <a:xfrm>
            <a:off x="1152433" y="8754489"/>
            <a:ext cx="663184" cy="539021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4" name="TextBox 613"/>
          <p:cNvSpPr txBox="1"/>
          <p:nvPr/>
        </p:nvSpPr>
        <p:spPr>
          <a:xfrm>
            <a:off x="824607" y="8063960"/>
            <a:ext cx="9910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Team Game skills and application</a:t>
            </a:r>
            <a:endParaRPr lang="en-GB" sz="1200" b="1" dirty="0"/>
          </a:p>
        </p:txBody>
      </p:sp>
      <p:sp>
        <p:nvSpPr>
          <p:cNvPr id="618" name="TextBox 617"/>
          <p:cNvSpPr txBox="1"/>
          <p:nvPr/>
        </p:nvSpPr>
        <p:spPr>
          <a:xfrm>
            <a:off x="11720042" y="6641250"/>
            <a:ext cx="13208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Group 2 Activity skills and application</a:t>
            </a:r>
            <a:endParaRPr lang="en-GB" sz="1200" b="1" dirty="0"/>
          </a:p>
        </p:txBody>
      </p:sp>
      <p:cxnSp>
        <p:nvCxnSpPr>
          <p:cNvPr id="621" name="Straight Connector 620">
            <a:extLst>
              <a:ext uri="{FF2B5EF4-FFF2-40B4-BE49-F238E27FC236}">
                <a16:creationId xmlns:a16="http://schemas.microsoft.com/office/drawing/2014/main" id="{81416DBC-F43C-4A45-A7E5-F1BD68113B69}"/>
              </a:ext>
            </a:extLst>
          </p:cNvPr>
          <p:cNvCxnSpPr>
            <a:cxnSpLocks/>
          </p:cNvCxnSpPr>
          <p:nvPr/>
        </p:nvCxnSpPr>
        <p:spPr>
          <a:xfrm flipV="1">
            <a:off x="1760482" y="11653361"/>
            <a:ext cx="917890" cy="460081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2" name="TextBox 621"/>
          <p:cNvSpPr txBox="1"/>
          <p:nvPr/>
        </p:nvSpPr>
        <p:spPr>
          <a:xfrm>
            <a:off x="586369" y="11850071"/>
            <a:ext cx="13055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Group 2 Activity skills and application</a:t>
            </a:r>
            <a:endParaRPr lang="en-GB" sz="1200" b="1" dirty="0"/>
          </a:p>
        </p:txBody>
      </p:sp>
      <p:pic>
        <p:nvPicPr>
          <p:cNvPr id="138" name="Picture 137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 rot="10800000" flipV="1">
            <a:off x="1322952" y="12394700"/>
            <a:ext cx="868330" cy="640039"/>
          </a:xfrm>
          <a:prstGeom prst="rect">
            <a:avLst/>
          </a:prstGeom>
        </p:spPr>
      </p:pic>
      <p:pic>
        <p:nvPicPr>
          <p:cNvPr id="623" name="Picture 622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 rot="10800000" flipV="1">
            <a:off x="981959" y="2516438"/>
            <a:ext cx="653981" cy="482044"/>
          </a:xfrm>
          <a:prstGeom prst="rect">
            <a:avLst/>
          </a:prstGeom>
        </p:spPr>
      </p:pic>
      <p:pic>
        <p:nvPicPr>
          <p:cNvPr id="139" name="Picture 138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858558" y="9316380"/>
            <a:ext cx="596335" cy="612097"/>
          </a:xfrm>
          <a:prstGeom prst="rect">
            <a:avLst/>
          </a:prstGeom>
        </p:spPr>
      </p:pic>
      <p:pic>
        <p:nvPicPr>
          <p:cNvPr id="624" name="Picture 623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030113" y="2450285"/>
            <a:ext cx="589423" cy="605003"/>
          </a:xfrm>
          <a:prstGeom prst="rect">
            <a:avLst/>
          </a:prstGeom>
        </p:spPr>
      </p:pic>
      <p:grpSp>
        <p:nvGrpSpPr>
          <p:cNvPr id="625" name="Group 624"/>
          <p:cNvGrpSpPr/>
          <p:nvPr/>
        </p:nvGrpSpPr>
        <p:grpSpPr>
          <a:xfrm>
            <a:off x="8817106" y="15294598"/>
            <a:ext cx="697302" cy="1775191"/>
            <a:chOff x="8621771" y="15250271"/>
            <a:chExt cx="697302" cy="1775191"/>
          </a:xfrm>
        </p:grpSpPr>
        <p:pic>
          <p:nvPicPr>
            <p:cNvPr id="626" name="Picture 625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8918740" y="15250271"/>
              <a:ext cx="400333" cy="943641"/>
            </a:xfrm>
            <a:prstGeom prst="rect">
              <a:avLst/>
            </a:prstGeom>
          </p:spPr>
        </p:pic>
        <p:pic>
          <p:nvPicPr>
            <p:cNvPr id="627" name="Picture 626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8621771" y="16129572"/>
              <a:ext cx="692034" cy="895890"/>
            </a:xfrm>
            <a:prstGeom prst="rect">
              <a:avLst/>
            </a:prstGeom>
          </p:spPr>
        </p:pic>
      </p:grpSp>
      <p:pic>
        <p:nvPicPr>
          <p:cNvPr id="145" name="Picture 144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46431" y="13515000"/>
            <a:ext cx="804807" cy="600787"/>
          </a:xfrm>
          <a:prstGeom prst="rect">
            <a:avLst/>
          </a:prstGeom>
        </p:spPr>
      </p:pic>
      <p:pic>
        <p:nvPicPr>
          <p:cNvPr id="146" name="Picture 145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45780" y="15098090"/>
            <a:ext cx="782850" cy="721654"/>
          </a:xfrm>
          <a:prstGeom prst="rect">
            <a:avLst/>
          </a:prstGeom>
        </p:spPr>
      </p:pic>
      <p:cxnSp>
        <p:nvCxnSpPr>
          <p:cNvPr id="631" name="Straight Connector 630">
            <a:extLst>
              <a:ext uri="{FF2B5EF4-FFF2-40B4-BE49-F238E27FC236}">
                <a16:creationId xmlns:a16="http://schemas.microsoft.com/office/drawing/2014/main" id="{81416DBC-F43C-4A45-A7E5-F1BD68113B69}"/>
              </a:ext>
            </a:extLst>
          </p:cNvPr>
          <p:cNvCxnSpPr>
            <a:cxnSpLocks/>
          </p:cNvCxnSpPr>
          <p:nvPr/>
        </p:nvCxnSpPr>
        <p:spPr>
          <a:xfrm flipH="1" flipV="1">
            <a:off x="4541481" y="9437668"/>
            <a:ext cx="317262" cy="380949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7" name="Straight Connector 636">
            <a:extLst>
              <a:ext uri="{FF2B5EF4-FFF2-40B4-BE49-F238E27FC236}">
                <a16:creationId xmlns:a16="http://schemas.microsoft.com/office/drawing/2014/main" id="{81416DBC-F43C-4A45-A7E5-F1BD68113B69}"/>
              </a:ext>
            </a:extLst>
          </p:cNvPr>
          <p:cNvCxnSpPr>
            <a:cxnSpLocks/>
          </p:cNvCxnSpPr>
          <p:nvPr/>
        </p:nvCxnSpPr>
        <p:spPr>
          <a:xfrm flipH="1">
            <a:off x="4188688" y="8874968"/>
            <a:ext cx="344215" cy="250914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3"/>
          <p:cNvGrpSpPr/>
          <p:nvPr/>
        </p:nvGrpSpPr>
        <p:grpSpPr>
          <a:xfrm>
            <a:off x="2166142" y="8168029"/>
            <a:ext cx="6002899" cy="461665"/>
            <a:chOff x="2166142" y="8168029"/>
            <a:chExt cx="6002899" cy="461665"/>
          </a:xfrm>
        </p:grpSpPr>
        <p:sp>
          <p:nvSpPr>
            <p:cNvPr id="579" name="TextBox 578"/>
            <p:cNvSpPr txBox="1"/>
            <p:nvPr/>
          </p:nvSpPr>
          <p:spPr>
            <a:xfrm>
              <a:off x="2740625" y="8168029"/>
              <a:ext cx="109438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/>
                <a:t>Benefits of training</a:t>
              </a:r>
              <a:endParaRPr lang="en-GB" sz="1200" b="1" dirty="0"/>
            </a:p>
          </p:txBody>
        </p:sp>
        <p:sp>
          <p:nvSpPr>
            <p:cNvPr id="581" name="TextBox 580"/>
            <p:cNvSpPr txBox="1"/>
            <p:nvPr/>
          </p:nvSpPr>
          <p:spPr>
            <a:xfrm>
              <a:off x="2166142" y="8168029"/>
              <a:ext cx="82193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/>
                <a:t>Long term</a:t>
              </a:r>
              <a:endParaRPr lang="en-GB" sz="1200" b="1" dirty="0"/>
            </a:p>
          </p:txBody>
        </p:sp>
        <p:sp>
          <p:nvSpPr>
            <p:cNvPr id="650" name="TextBox 649"/>
            <p:cNvSpPr txBox="1"/>
            <p:nvPr/>
          </p:nvSpPr>
          <p:spPr>
            <a:xfrm>
              <a:off x="7074655" y="8168029"/>
              <a:ext cx="109438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GB" sz="1200" b="1" dirty="0"/>
            </a:p>
          </p:txBody>
        </p:sp>
      </p:grpSp>
      <p:sp>
        <p:nvSpPr>
          <p:cNvPr id="654" name="TextBox 653"/>
          <p:cNvSpPr txBox="1"/>
          <p:nvPr/>
        </p:nvSpPr>
        <p:spPr>
          <a:xfrm>
            <a:off x="3422855" y="9867260"/>
            <a:ext cx="13571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Use of data</a:t>
            </a:r>
            <a:endParaRPr lang="en-GB" sz="1200" b="1" dirty="0"/>
          </a:p>
        </p:txBody>
      </p:sp>
      <p:sp>
        <p:nvSpPr>
          <p:cNvPr id="656" name="TextBox 655"/>
          <p:cNvSpPr txBox="1"/>
          <p:nvPr/>
        </p:nvSpPr>
        <p:spPr>
          <a:xfrm>
            <a:off x="4500414" y="8465824"/>
            <a:ext cx="6816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Plan</a:t>
            </a:r>
            <a:endParaRPr lang="en-GB" sz="1200" b="1" dirty="0"/>
          </a:p>
        </p:txBody>
      </p:sp>
      <p:sp>
        <p:nvSpPr>
          <p:cNvPr id="661" name="TextBox 660"/>
          <p:cNvSpPr txBox="1"/>
          <p:nvPr/>
        </p:nvSpPr>
        <p:spPr>
          <a:xfrm>
            <a:off x="4333157" y="9797894"/>
            <a:ext cx="10943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Coursework write up	</a:t>
            </a:r>
            <a:endParaRPr lang="en-GB" sz="1200" b="1" dirty="0"/>
          </a:p>
        </p:txBody>
      </p:sp>
      <p:grpSp>
        <p:nvGrpSpPr>
          <p:cNvPr id="662" name="Group 661"/>
          <p:cNvGrpSpPr/>
          <p:nvPr/>
        </p:nvGrpSpPr>
        <p:grpSpPr>
          <a:xfrm>
            <a:off x="4352912" y="7747553"/>
            <a:ext cx="1357130" cy="1330274"/>
            <a:chOff x="7713226" y="14386235"/>
            <a:chExt cx="1357130" cy="1330274"/>
          </a:xfrm>
        </p:grpSpPr>
        <p:cxnSp>
          <p:nvCxnSpPr>
            <p:cNvPr id="663" name="Straight Connector 662">
              <a:extLst>
                <a:ext uri="{FF2B5EF4-FFF2-40B4-BE49-F238E27FC236}">
                  <a16:creationId xmlns:a16="http://schemas.microsoft.com/office/drawing/2014/main" id="{81416DBC-F43C-4A45-A7E5-F1BD68113B6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8154041" y="14959145"/>
              <a:ext cx="275905" cy="757364"/>
            </a:xfrm>
            <a:prstGeom prst="line">
              <a:avLst/>
            </a:prstGeom>
            <a:ln w="19050">
              <a:solidFill>
                <a:srgbClr val="A7CB5A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4" name="TextBox 663"/>
            <p:cNvSpPr txBox="1"/>
            <p:nvPr/>
          </p:nvSpPr>
          <p:spPr>
            <a:xfrm>
              <a:off x="7713226" y="14386235"/>
              <a:ext cx="135713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/>
                <a:t>6 Week Programme</a:t>
              </a:r>
              <a:endParaRPr lang="en-GB" sz="1200" b="1" dirty="0"/>
            </a:p>
          </p:txBody>
        </p:sp>
      </p:grpSp>
      <p:grpSp>
        <p:nvGrpSpPr>
          <p:cNvPr id="357" name="Group 356"/>
          <p:cNvGrpSpPr/>
          <p:nvPr/>
        </p:nvGrpSpPr>
        <p:grpSpPr>
          <a:xfrm>
            <a:off x="5738591" y="8135421"/>
            <a:ext cx="2363858" cy="901146"/>
            <a:chOff x="4778890" y="16949810"/>
            <a:chExt cx="2363858" cy="901146"/>
          </a:xfrm>
        </p:grpSpPr>
        <p:cxnSp>
          <p:nvCxnSpPr>
            <p:cNvPr id="380" name="Straight Connector 379">
              <a:extLst>
                <a:ext uri="{FF2B5EF4-FFF2-40B4-BE49-F238E27FC236}">
                  <a16:creationId xmlns:a16="http://schemas.microsoft.com/office/drawing/2014/main" id="{81416DBC-F43C-4A45-A7E5-F1BD68113B69}"/>
                </a:ext>
              </a:extLst>
            </p:cNvPr>
            <p:cNvCxnSpPr>
              <a:cxnSpLocks/>
            </p:cNvCxnSpPr>
            <p:nvPr/>
          </p:nvCxnSpPr>
          <p:spPr>
            <a:xfrm>
              <a:off x="4778890" y="17345819"/>
              <a:ext cx="180488" cy="505137"/>
            </a:xfrm>
            <a:prstGeom prst="line">
              <a:avLst/>
            </a:prstGeom>
            <a:ln w="19050">
              <a:solidFill>
                <a:srgbClr val="A7CB5A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6" name="TextBox 385"/>
            <p:cNvSpPr txBox="1"/>
            <p:nvPr/>
          </p:nvSpPr>
          <p:spPr>
            <a:xfrm>
              <a:off x="6048362" y="16949810"/>
              <a:ext cx="10943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/>
                <a:t>Skeleton &amp; Muscles	</a:t>
              </a:r>
              <a:endParaRPr lang="en-GB" sz="1200" b="1" dirty="0"/>
            </a:p>
          </p:txBody>
        </p:sp>
      </p:grpSp>
      <p:sp>
        <p:nvSpPr>
          <p:cNvPr id="361" name="TextBox 360"/>
          <p:cNvSpPr txBox="1"/>
          <p:nvPr/>
        </p:nvSpPr>
        <p:spPr>
          <a:xfrm>
            <a:off x="8494373" y="6962115"/>
            <a:ext cx="11537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Cardiovascular system</a:t>
            </a:r>
            <a:endParaRPr lang="en-GB" sz="1200" b="1" dirty="0"/>
          </a:p>
        </p:txBody>
      </p:sp>
      <p:sp>
        <p:nvSpPr>
          <p:cNvPr id="366" name="TextBox 365"/>
          <p:cNvSpPr txBox="1"/>
          <p:nvPr/>
        </p:nvSpPr>
        <p:spPr>
          <a:xfrm>
            <a:off x="6370280" y="7463302"/>
            <a:ext cx="903294" cy="6553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Short Term Effects of Exercise</a:t>
            </a:r>
            <a:endParaRPr lang="en-GB" sz="1200" b="1" dirty="0"/>
          </a:p>
        </p:txBody>
      </p:sp>
      <p:cxnSp>
        <p:nvCxnSpPr>
          <p:cNvPr id="374" name="Straight Connector 373">
            <a:extLst>
              <a:ext uri="{FF2B5EF4-FFF2-40B4-BE49-F238E27FC236}">
                <a16:creationId xmlns:a16="http://schemas.microsoft.com/office/drawing/2014/main" id="{81416DBC-F43C-4A45-A7E5-F1BD68113B69}"/>
              </a:ext>
            </a:extLst>
          </p:cNvPr>
          <p:cNvCxnSpPr>
            <a:cxnSpLocks/>
            <a:stCxn id="361" idx="2"/>
          </p:cNvCxnSpPr>
          <p:nvPr/>
        </p:nvCxnSpPr>
        <p:spPr>
          <a:xfrm flipH="1">
            <a:off x="8729512" y="7423780"/>
            <a:ext cx="341720" cy="535833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8" name="Straight Connector 387">
            <a:extLst>
              <a:ext uri="{FF2B5EF4-FFF2-40B4-BE49-F238E27FC236}">
                <a16:creationId xmlns:a16="http://schemas.microsoft.com/office/drawing/2014/main" id="{81416DBC-F43C-4A45-A7E5-F1BD68113B69}"/>
              </a:ext>
            </a:extLst>
          </p:cNvPr>
          <p:cNvCxnSpPr>
            <a:cxnSpLocks/>
            <a:stCxn id="456" idx="0"/>
          </p:cNvCxnSpPr>
          <p:nvPr/>
        </p:nvCxnSpPr>
        <p:spPr>
          <a:xfrm flipH="1" flipV="1">
            <a:off x="8647490" y="7982905"/>
            <a:ext cx="631314" cy="233546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0" name="Straight Connector 389">
            <a:extLst>
              <a:ext uri="{FF2B5EF4-FFF2-40B4-BE49-F238E27FC236}">
                <a16:creationId xmlns:a16="http://schemas.microsoft.com/office/drawing/2014/main" id="{81416DBC-F43C-4A45-A7E5-F1BD68113B69}"/>
              </a:ext>
            </a:extLst>
          </p:cNvPr>
          <p:cNvCxnSpPr>
            <a:cxnSpLocks/>
            <a:stCxn id="462" idx="2"/>
          </p:cNvCxnSpPr>
          <p:nvPr/>
        </p:nvCxnSpPr>
        <p:spPr>
          <a:xfrm>
            <a:off x="5363716" y="8876120"/>
            <a:ext cx="336535" cy="215190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1" name="Straight Connector 390">
            <a:extLst>
              <a:ext uri="{FF2B5EF4-FFF2-40B4-BE49-F238E27FC236}">
                <a16:creationId xmlns:a16="http://schemas.microsoft.com/office/drawing/2014/main" id="{81416DBC-F43C-4A45-A7E5-F1BD68113B69}"/>
              </a:ext>
            </a:extLst>
          </p:cNvPr>
          <p:cNvCxnSpPr>
            <a:cxnSpLocks/>
            <a:stCxn id="366" idx="3"/>
          </p:cNvCxnSpPr>
          <p:nvPr/>
        </p:nvCxnSpPr>
        <p:spPr>
          <a:xfrm flipV="1">
            <a:off x="7273574" y="7351755"/>
            <a:ext cx="245234" cy="439244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4" name="Group 63"/>
          <p:cNvGrpSpPr/>
          <p:nvPr/>
        </p:nvGrpSpPr>
        <p:grpSpPr>
          <a:xfrm>
            <a:off x="7322875" y="9501396"/>
            <a:ext cx="665425" cy="742883"/>
            <a:chOff x="8349111" y="7278713"/>
            <a:chExt cx="665425" cy="742883"/>
          </a:xfrm>
        </p:grpSpPr>
        <p:cxnSp>
          <p:nvCxnSpPr>
            <p:cNvPr id="414" name="Straight Connector 413">
              <a:extLst>
                <a:ext uri="{FF2B5EF4-FFF2-40B4-BE49-F238E27FC236}">
                  <a16:creationId xmlns:a16="http://schemas.microsoft.com/office/drawing/2014/main" id="{81416DBC-F43C-4A45-A7E5-F1BD68113B69}"/>
                </a:ext>
              </a:extLst>
            </p:cNvPr>
            <p:cNvCxnSpPr>
              <a:cxnSpLocks/>
              <a:stCxn id="419" idx="1"/>
            </p:cNvCxnSpPr>
            <p:nvPr/>
          </p:nvCxnSpPr>
          <p:spPr>
            <a:xfrm flipH="1" flipV="1">
              <a:off x="8594785" y="7278713"/>
              <a:ext cx="27336" cy="396046"/>
            </a:xfrm>
            <a:prstGeom prst="line">
              <a:avLst/>
            </a:prstGeom>
            <a:ln w="19050">
              <a:solidFill>
                <a:srgbClr val="A7CB5A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8" name="TextBox 417"/>
            <p:cNvSpPr txBox="1"/>
            <p:nvPr/>
          </p:nvSpPr>
          <p:spPr>
            <a:xfrm>
              <a:off x="8349111" y="7744597"/>
              <a:ext cx="66542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/>
                <a:t>Joints</a:t>
              </a:r>
              <a:endParaRPr lang="en-GB" sz="1200" b="1" dirty="0"/>
            </a:p>
          </p:txBody>
        </p:sp>
      </p:grpSp>
      <p:sp>
        <p:nvSpPr>
          <p:cNvPr id="419" name="TextBox 418"/>
          <p:cNvSpPr txBox="1"/>
          <p:nvPr/>
        </p:nvSpPr>
        <p:spPr>
          <a:xfrm>
            <a:off x="7595885" y="9758942"/>
            <a:ext cx="83202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Ligaments</a:t>
            </a:r>
            <a:endParaRPr lang="en-GB" sz="1200" b="1" dirty="0"/>
          </a:p>
        </p:txBody>
      </p:sp>
      <p:cxnSp>
        <p:nvCxnSpPr>
          <p:cNvPr id="421" name="Straight Connector 420">
            <a:extLst>
              <a:ext uri="{FF2B5EF4-FFF2-40B4-BE49-F238E27FC236}">
                <a16:creationId xmlns:a16="http://schemas.microsoft.com/office/drawing/2014/main" id="{81416DBC-F43C-4A45-A7E5-F1BD68113B69}"/>
              </a:ext>
            </a:extLst>
          </p:cNvPr>
          <p:cNvCxnSpPr>
            <a:cxnSpLocks/>
          </p:cNvCxnSpPr>
          <p:nvPr/>
        </p:nvCxnSpPr>
        <p:spPr>
          <a:xfrm>
            <a:off x="7429268" y="8620072"/>
            <a:ext cx="0" cy="415803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27" name="Group 426"/>
          <p:cNvGrpSpPr/>
          <p:nvPr/>
        </p:nvGrpSpPr>
        <p:grpSpPr>
          <a:xfrm>
            <a:off x="8126512" y="9498843"/>
            <a:ext cx="930112" cy="741123"/>
            <a:chOff x="8882854" y="9339002"/>
            <a:chExt cx="930112" cy="741123"/>
          </a:xfrm>
        </p:grpSpPr>
        <p:cxnSp>
          <p:nvCxnSpPr>
            <p:cNvPr id="428" name="Straight Connector 427">
              <a:extLst>
                <a:ext uri="{FF2B5EF4-FFF2-40B4-BE49-F238E27FC236}">
                  <a16:creationId xmlns:a16="http://schemas.microsoft.com/office/drawing/2014/main" id="{81416DBC-F43C-4A45-A7E5-F1BD68113B69}"/>
                </a:ext>
              </a:extLst>
            </p:cNvPr>
            <p:cNvCxnSpPr>
              <a:cxnSpLocks/>
              <a:stCxn id="435" idx="0"/>
            </p:cNvCxnSpPr>
            <p:nvPr/>
          </p:nvCxnSpPr>
          <p:spPr>
            <a:xfrm flipH="1" flipV="1">
              <a:off x="8882854" y="9339002"/>
              <a:ext cx="475404" cy="464124"/>
            </a:xfrm>
            <a:prstGeom prst="line">
              <a:avLst/>
            </a:prstGeom>
            <a:ln w="19050">
              <a:solidFill>
                <a:srgbClr val="A7CB5A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5" name="TextBox 434"/>
            <p:cNvSpPr txBox="1"/>
            <p:nvPr/>
          </p:nvSpPr>
          <p:spPr>
            <a:xfrm>
              <a:off x="8903549" y="9803126"/>
              <a:ext cx="90941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/>
                <a:t>Tendons</a:t>
              </a:r>
              <a:endParaRPr lang="en-GB" sz="1200" b="1" dirty="0"/>
            </a:p>
          </p:txBody>
        </p:sp>
      </p:grpSp>
      <p:grpSp>
        <p:nvGrpSpPr>
          <p:cNvPr id="436" name="Group 435"/>
          <p:cNvGrpSpPr/>
          <p:nvPr/>
        </p:nvGrpSpPr>
        <p:grpSpPr>
          <a:xfrm>
            <a:off x="6357956" y="8304975"/>
            <a:ext cx="1541284" cy="1465727"/>
            <a:chOff x="7676094" y="8405556"/>
            <a:chExt cx="1541284" cy="1465727"/>
          </a:xfrm>
        </p:grpSpPr>
        <p:cxnSp>
          <p:nvCxnSpPr>
            <p:cNvPr id="439" name="Straight Connector 438">
              <a:extLst>
                <a:ext uri="{FF2B5EF4-FFF2-40B4-BE49-F238E27FC236}">
                  <a16:creationId xmlns:a16="http://schemas.microsoft.com/office/drawing/2014/main" id="{81416DBC-F43C-4A45-A7E5-F1BD68113B69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9122536" y="9623003"/>
              <a:ext cx="94842" cy="248280"/>
            </a:xfrm>
            <a:prstGeom prst="line">
              <a:avLst/>
            </a:prstGeom>
            <a:ln w="19050">
              <a:solidFill>
                <a:srgbClr val="A7CB5A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2" name="TextBox 441"/>
            <p:cNvSpPr txBox="1"/>
            <p:nvPr/>
          </p:nvSpPr>
          <p:spPr>
            <a:xfrm>
              <a:off x="7676094" y="8405556"/>
              <a:ext cx="69634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/>
                <a:t>Fibres</a:t>
              </a:r>
              <a:endParaRPr lang="en-GB" sz="1200" b="1" dirty="0"/>
            </a:p>
          </p:txBody>
        </p:sp>
      </p:grpSp>
      <p:grpSp>
        <p:nvGrpSpPr>
          <p:cNvPr id="445" name="Group 444"/>
          <p:cNvGrpSpPr/>
          <p:nvPr/>
        </p:nvGrpSpPr>
        <p:grpSpPr>
          <a:xfrm rot="2790984">
            <a:off x="7761080" y="7601691"/>
            <a:ext cx="560784" cy="555418"/>
            <a:chOff x="6507670" y="7365307"/>
            <a:chExt cx="560784" cy="555418"/>
          </a:xfrm>
        </p:grpSpPr>
        <p:cxnSp>
          <p:nvCxnSpPr>
            <p:cNvPr id="447" name="Straight Connector 446">
              <a:extLst>
                <a:ext uri="{FF2B5EF4-FFF2-40B4-BE49-F238E27FC236}">
                  <a16:creationId xmlns:a16="http://schemas.microsoft.com/office/drawing/2014/main" id="{81416DBC-F43C-4A45-A7E5-F1BD68113B69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6759797" y="7365307"/>
              <a:ext cx="1944" cy="352601"/>
            </a:xfrm>
            <a:prstGeom prst="line">
              <a:avLst/>
            </a:prstGeom>
            <a:ln w="19050">
              <a:solidFill>
                <a:srgbClr val="A7CB5A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9" name="TextBox 448"/>
            <p:cNvSpPr txBox="1"/>
            <p:nvPr/>
          </p:nvSpPr>
          <p:spPr>
            <a:xfrm>
              <a:off x="6507670" y="7643726"/>
              <a:ext cx="56078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/>
                <a:t>Heart</a:t>
              </a:r>
              <a:endParaRPr lang="en-GB" sz="1200" b="1" dirty="0"/>
            </a:p>
          </p:txBody>
        </p:sp>
      </p:grpSp>
      <p:grpSp>
        <p:nvGrpSpPr>
          <p:cNvPr id="450" name="Group 449"/>
          <p:cNvGrpSpPr/>
          <p:nvPr/>
        </p:nvGrpSpPr>
        <p:grpSpPr>
          <a:xfrm>
            <a:off x="8058976" y="6305521"/>
            <a:ext cx="1455196" cy="830997"/>
            <a:chOff x="10052590" y="6282092"/>
            <a:chExt cx="876694" cy="830997"/>
          </a:xfrm>
        </p:grpSpPr>
        <p:cxnSp>
          <p:nvCxnSpPr>
            <p:cNvPr id="451" name="Straight Connector 450">
              <a:extLst>
                <a:ext uri="{FF2B5EF4-FFF2-40B4-BE49-F238E27FC236}">
                  <a16:creationId xmlns:a16="http://schemas.microsoft.com/office/drawing/2014/main" id="{81416DBC-F43C-4A45-A7E5-F1BD68113B6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0052590" y="6784200"/>
              <a:ext cx="502067" cy="165903"/>
            </a:xfrm>
            <a:prstGeom prst="line">
              <a:avLst/>
            </a:prstGeom>
            <a:ln w="19050">
              <a:solidFill>
                <a:srgbClr val="A7CB5A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2" name="TextBox 451"/>
            <p:cNvSpPr txBox="1"/>
            <p:nvPr/>
          </p:nvSpPr>
          <p:spPr>
            <a:xfrm>
              <a:off x="10368500" y="6282092"/>
              <a:ext cx="560784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/>
                <a:t>Aerobic / anaerobic</a:t>
              </a:r>
              <a:endParaRPr lang="en-GB" sz="1200" b="1" dirty="0"/>
            </a:p>
          </p:txBody>
        </p:sp>
      </p:grpSp>
      <p:grpSp>
        <p:nvGrpSpPr>
          <p:cNvPr id="453" name="Group 452"/>
          <p:cNvGrpSpPr/>
          <p:nvPr/>
        </p:nvGrpSpPr>
        <p:grpSpPr>
          <a:xfrm>
            <a:off x="7522479" y="7283463"/>
            <a:ext cx="560784" cy="543711"/>
            <a:chOff x="6507670" y="7377014"/>
            <a:chExt cx="560784" cy="543711"/>
          </a:xfrm>
        </p:grpSpPr>
        <p:cxnSp>
          <p:nvCxnSpPr>
            <p:cNvPr id="454" name="Straight Connector 453">
              <a:extLst>
                <a:ext uri="{FF2B5EF4-FFF2-40B4-BE49-F238E27FC236}">
                  <a16:creationId xmlns:a16="http://schemas.microsoft.com/office/drawing/2014/main" id="{81416DBC-F43C-4A45-A7E5-F1BD68113B69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6762609" y="7377014"/>
              <a:ext cx="1944" cy="352601"/>
            </a:xfrm>
            <a:prstGeom prst="line">
              <a:avLst/>
            </a:prstGeom>
            <a:ln w="19050">
              <a:solidFill>
                <a:srgbClr val="A7CB5A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5" name="TextBox 454"/>
            <p:cNvSpPr txBox="1"/>
            <p:nvPr/>
          </p:nvSpPr>
          <p:spPr>
            <a:xfrm>
              <a:off x="6507670" y="7643726"/>
              <a:ext cx="56078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/>
                <a:t>Lungs</a:t>
              </a:r>
              <a:endParaRPr lang="en-GB" sz="1200" b="1" dirty="0"/>
            </a:p>
          </p:txBody>
        </p:sp>
      </p:grpSp>
      <p:sp>
        <p:nvSpPr>
          <p:cNvPr id="456" name="TextBox 455"/>
          <p:cNvSpPr txBox="1"/>
          <p:nvPr/>
        </p:nvSpPr>
        <p:spPr>
          <a:xfrm>
            <a:off x="8959695" y="8216451"/>
            <a:ext cx="6382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err="1"/>
              <a:t>Antag-onistic</a:t>
            </a:r>
            <a:r>
              <a:rPr lang="en-US" sz="1200" b="1" dirty="0"/>
              <a:t> Pairs</a:t>
            </a:r>
            <a:endParaRPr lang="en-GB" sz="1200" b="1" dirty="0"/>
          </a:p>
        </p:txBody>
      </p:sp>
      <p:sp>
        <p:nvSpPr>
          <p:cNvPr id="458" name="TextBox 457"/>
          <p:cNvSpPr txBox="1"/>
          <p:nvPr/>
        </p:nvSpPr>
        <p:spPr>
          <a:xfrm>
            <a:off x="8045060" y="5712351"/>
            <a:ext cx="11537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Respiratory</a:t>
            </a:r>
          </a:p>
          <a:p>
            <a:pPr algn="ctr"/>
            <a:r>
              <a:rPr lang="en-US" sz="1200" b="1" dirty="0"/>
              <a:t>system</a:t>
            </a:r>
            <a:endParaRPr lang="en-GB" sz="1200" b="1" dirty="0"/>
          </a:p>
        </p:txBody>
      </p:sp>
      <p:cxnSp>
        <p:nvCxnSpPr>
          <p:cNvPr id="464" name="Straight Connector 463">
            <a:extLst>
              <a:ext uri="{FF2B5EF4-FFF2-40B4-BE49-F238E27FC236}">
                <a16:creationId xmlns:a16="http://schemas.microsoft.com/office/drawing/2014/main" id="{603170DA-4FD0-4A01-AB9A-ED2B43B5DF41}"/>
              </a:ext>
            </a:extLst>
          </p:cNvPr>
          <p:cNvCxnSpPr>
            <a:cxnSpLocks/>
          </p:cNvCxnSpPr>
          <p:nvPr/>
        </p:nvCxnSpPr>
        <p:spPr>
          <a:xfrm>
            <a:off x="4115943" y="6643573"/>
            <a:ext cx="67079" cy="603508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3" name="Straight Connector 472">
            <a:extLst>
              <a:ext uri="{FF2B5EF4-FFF2-40B4-BE49-F238E27FC236}">
                <a16:creationId xmlns:a16="http://schemas.microsoft.com/office/drawing/2014/main" id="{81416DBC-F43C-4A45-A7E5-F1BD68113B69}"/>
              </a:ext>
            </a:extLst>
          </p:cNvPr>
          <p:cNvCxnSpPr>
            <a:cxnSpLocks/>
          </p:cNvCxnSpPr>
          <p:nvPr/>
        </p:nvCxnSpPr>
        <p:spPr>
          <a:xfrm flipH="1">
            <a:off x="7849155" y="6260166"/>
            <a:ext cx="578753" cy="792383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5" name="Straight Connector 474">
            <a:extLst>
              <a:ext uri="{FF2B5EF4-FFF2-40B4-BE49-F238E27FC236}">
                <a16:creationId xmlns:a16="http://schemas.microsoft.com/office/drawing/2014/main" id="{81416DBC-F43C-4A45-A7E5-F1BD68113B69}"/>
              </a:ext>
            </a:extLst>
          </p:cNvPr>
          <p:cNvCxnSpPr>
            <a:cxnSpLocks/>
          </p:cNvCxnSpPr>
          <p:nvPr/>
        </p:nvCxnSpPr>
        <p:spPr>
          <a:xfrm flipH="1">
            <a:off x="1681324" y="6372686"/>
            <a:ext cx="433369" cy="202939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7" name="TextBox 476"/>
          <p:cNvSpPr txBox="1"/>
          <p:nvPr/>
        </p:nvSpPr>
        <p:spPr>
          <a:xfrm>
            <a:off x="229349" y="6568287"/>
            <a:ext cx="88094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Levers </a:t>
            </a:r>
            <a:endParaRPr lang="en-GB" sz="1200" b="1" dirty="0"/>
          </a:p>
        </p:txBody>
      </p:sp>
      <p:sp>
        <p:nvSpPr>
          <p:cNvPr id="102" name="Rectangle 101"/>
          <p:cNvSpPr/>
          <p:nvPr/>
        </p:nvSpPr>
        <p:spPr>
          <a:xfrm>
            <a:off x="1123901" y="5450832"/>
            <a:ext cx="750347" cy="9405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4" name="TextBox 483"/>
          <p:cNvSpPr txBox="1"/>
          <p:nvPr/>
        </p:nvSpPr>
        <p:spPr>
          <a:xfrm>
            <a:off x="1900131" y="5931484"/>
            <a:ext cx="91703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Planes</a:t>
            </a:r>
            <a:endParaRPr lang="en-GB" sz="1200" b="1" dirty="0"/>
          </a:p>
        </p:txBody>
      </p:sp>
      <p:cxnSp>
        <p:nvCxnSpPr>
          <p:cNvPr id="485" name="Straight Connector 484">
            <a:extLst>
              <a:ext uri="{FF2B5EF4-FFF2-40B4-BE49-F238E27FC236}">
                <a16:creationId xmlns:a16="http://schemas.microsoft.com/office/drawing/2014/main" id="{81416DBC-F43C-4A45-A7E5-F1BD68113B69}"/>
              </a:ext>
            </a:extLst>
          </p:cNvPr>
          <p:cNvCxnSpPr>
            <a:cxnSpLocks/>
          </p:cNvCxnSpPr>
          <p:nvPr/>
        </p:nvCxnSpPr>
        <p:spPr>
          <a:xfrm flipH="1" flipV="1">
            <a:off x="5340508" y="15782257"/>
            <a:ext cx="6194" cy="591295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7" name="Straight Connector 486">
            <a:extLst>
              <a:ext uri="{FF2B5EF4-FFF2-40B4-BE49-F238E27FC236}">
                <a16:creationId xmlns:a16="http://schemas.microsoft.com/office/drawing/2014/main" id="{81416DBC-F43C-4A45-A7E5-F1BD68113B69}"/>
              </a:ext>
            </a:extLst>
          </p:cNvPr>
          <p:cNvCxnSpPr>
            <a:cxnSpLocks/>
          </p:cNvCxnSpPr>
          <p:nvPr/>
        </p:nvCxnSpPr>
        <p:spPr>
          <a:xfrm flipV="1">
            <a:off x="3504662" y="15834324"/>
            <a:ext cx="10227" cy="583058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8" name="Rectangle 487">
            <a:extLst>
              <a:ext uri="{FF2B5EF4-FFF2-40B4-BE49-F238E27FC236}">
                <a16:creationId xmlns:a16="http://schemas.microsoft.com/office/drawing/2014/main" id="{112335CE-5E17-446A-BC55-33ABC426E6DF}"/>
              </a:ext>
            </a:extLst>
          </p:cNvPr>
          <p:cNvSpPr/>
          <p:nvPr/>
        </p:nvSpPr>
        <p:spPr>
          <a:xfrm>
            <a:off x="2767015" y="4534870"/>
            <a:ext cx="88562" cy="68733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489" name="TextBox 488"/>
          <p:cNvSpPr txBox="1"/>
          <p:nvPr/>
        </p:nvSpPr>
        <p:spPr>
          <a:xfrm>
            <a:off x="7174399" y="5906345"/>
            <a:ext cx="9190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Long term effects of exercise</a:t>
            </a:r>
            <a:endParaRPr lang="en-GB" sz="1200" b="1" dirty="0"/>
          </a:p>
        </p:txBody>
      </p:sp>
      <p:cxnSp>
        <p:nvCxnSpPr>
          <p:cNvPr id="501" name="Straight Connector 500">
            <a:extLst>
              <a:ext uri="{FF2B5EF4-FFF2-40B4-BE49-F238E27FC236}">
                <a16:creationId xmlns:a16="http://schemas.microsoft.com/office/drawing/2014/main" id="{603170DA-4FD0-4A01-AB9A-ED2B43B5DF41}"/>
              </a:ext>
            </a:extLst>
          </p:cNvPr>
          <p:cNvCxnSpPr>
            <a:cxnSpLocks/>
          </p:cNvCxnSpPr>
          <p:nvPr/>
        </p:nvCxnSpPr>
        <p:spPr>
          <a:xfrm>
            <a:off x="872215" y="6722531"/>
            <a:ext cx="563250" cy="132188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4" name="TextBox 513"/>
          <p:cNvSpPr txBox="1"/>
          <p:nvPr/>
        </p:nvSpPr>
        <p:spPr>
          <a:xfrm>
            <a:off x="1246046" y="7535835"/>
            <a:ext cx="9949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Engagement patterns</a:t>
            </a:r>
            <a:endParaRPr lang="en-GB" sz="1200" b="1" dirty="0"/>
          </a:p>
        </p:txBody>
      </p:sp>
      <p:sp>
        <p:nvSpPr>
          <p:cNvPr id="515" name="TextBox 514"/>
          <p:cNvSpPr txBox="1"/>
          <p:nvPr/>
        </p:nvSpPr>
        <p:spPr>
          <a:xfrm>
            <a:off x="3037577" y="6152675"/>
            <a:ext cx="13854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Ethical and socio- cultural issues</a:t>
            </a:r>
            <a:endParaRPr lang="en-GB" sz="1200" b="1" dirty="0"/>
          </a:p>
        </p:txBody>
      </p:sp>
      <p:cxnSp>
        <p:nvCxnSpPr>
          <p:cNvPr id="516" name="Straight Connector 515">
            <a:extLst>
              <a:ext uri="{FF2B5EF4-FFF2-40B4-BE49-F238E27FC236}">
                <a16:creationId xmlns:a16="http://schemas.microsoft.com/office/drawing/2014/main" id="{603170DA-4FD0-4A01-AB9A-ED2B43B5DF41}"/>
              </a:ext>
            </a:extLst>
          </p:cNvPr>
          <p:cNvCxnSpPr>
            <a:cxnSpLocks/>
          </p:cNvCxnSpPr>
          <p:nvPr/>
        </p:nvCxnSpPr>
        <p:spPr>
          <a:xfrm flipV="1">
            <a:off x="1998456" y="7250628"/>
            <a:ext cx="470322" cy="291120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7" name="Straight Connector 516">
            <a:extLst>
              <a:ext uri="{FF2B5EF4-FFF2-40B4-BE49-F238E27FC236}">
                <a16:creationId xmlns:a16="http://schemas.microsoft.com/office/drawing/2014/main" id="{81416DBC-F43C-4A45-A7E5-F1BD68113B69}"/>
              </a:ext>
            </a:extLst>
          </p:cNvPr>
          <p:cNvCxnSpPr>
            <a:cxnSpLocks/>
          </p:cNvCxnSpPr>
          <p:nvPr/>
        </p:nvCxnSpPr>
        <p:spPr>
          <a:xfrm flipH="1" flipV="1">
            <a:off x="3594296" y="7346882"/>
            <a:ext cx="222401" cy="239539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9" name="TextBox 518"/>
          <p:cNvSpPr txBox="1"/>
          <p:nvPr/>
        </p:nvSpPr>
        <p:spPr>
          <a:xfrm>
            <a:off x="2603280" y="7593124"/>
            <a:ext cx="14040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Commercialisation</a:t>
            </a:r>
            <a:endParaRPr lang="en-GB" sz="1200" b="1" dirty="0"/>
          </a:p>
        </p:txBody>
      </p:sp>
      <p:sp>
        <p:nvSpPr>
          <p:cNvPr id="523" name="TextBox 522"/>
          <p:cNvSpPr txBox="1"/>
          <p:nvPr/>
        </p:nvSpPr>
        <p:spPr>
          <a:xfrm>
            <a:off x="7279315" y="4029132"/>
            <a:ext cx="9949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Paper 1</a:t>
            </a:r>
            <a:endParaRPr lang="en-GB" sz="1200" b="1" dirty="0"/>
          </a:p>
        </p:txBody>
      </p:sp>
      <p:sp>
        <p:nvSpPr>
          <p:cNvPr id="525" name="TextBox 524"/>
          <p:cNvSpPr txBox="1"/>
          <p:nvPr/>
        </p:nvSpPr>
        <p:spPr>
          <a:xfrm>
            <a:off x="7490203" y="5393842"/>
            <a:ext cx="9949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Paper 2</a:t>
            </a:r>
            <a:endParaRPr lang="en-GB" sz="1200" b="1" dirty="0"/>
          </a:p>
        </p:txBody>
      </p:sp>
      <p:sp>
        <p:nvSpPr>
          <p:cNvPr id="527" name="TextBox 526"/>
          <p:cNvSpPr txBox="1"/>
          <p:nvPr/>
        </p:nvSpPr>
        <p:spPr>
          <a:xfrm>
            <a:off x="4032076" y="4102947"/>
            <a:ext cx="127639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Paper 2 Topic 2</a:t>
            </a:r>
            <a:endParaRPr lang="en-GB" sz="1200" b="1" dirty="0"/>
          </a:p>
        </p:txBody>
      </p:sp>
      <p:sp>
        <p:nvSpPr>
          <p:cNvPr id="533" name="TextBox 532"/>
          <p:cNvSpPr txBox="1"/>
          <p:nvPr/>
        </p:nvSpPr>
        <p:spPr>
          <a:xfrm>
            <a:off x="3268753" y="5384802"/>
            <a:ext cx="127639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Paper 1 Topic 3</a:t>
            </a:r>
            <a:endParaRPr lang="en-GB" sz="1200" b="1" dirty="0"/>
          </a:p>
        </p:txBody>
      </p:sp>
      <p:sp>
        <p:nvSpPr>
          <p:cNvPr id="546" name="TextBox 545"/>
          <p:cNvSpPr txBox="1"/>
          <p:nvPr/>
        </p:nvSpPr>
        <p:spPr>
          <a:xfrm>
            <a:off x="2756424" y="3934934"/>
            <a:ext cx="127639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Paper 2 Topic 1</a:t>
            </a:r>
            <a:endParaRPr lang="en-GB" sz="1200" b="1" dirty="0"/>
          </a:p>
        </p:txBody>
      </p:sp>
      <p:sp>
        <p:nvSpPr>
          <p:cNvPr id="548" name="TextBox 547"/>
          <p:cNvSpPr txBox="1"/>
          <p:nvPr/>
        </p:nvSpPr>
        <p:spPr>
          <a:xfrm>
            <a:off x="4419765" y="5379482"/>
            <a:ext cx="127639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Paper 1 Topic 1</a:t>
            </a:r>
            <a:endParaRPr lang="en-GB" sz="1200" b="1" dirty="0"/>
          </a:p>
        </p:txBody>
      </p:sp>
      <p:sp>
        <p:nvSpPr>
          <p:cNvPr id="549" name="TextBox 548"/>
          <p:cNvSpPr txBox="1"/>
          <p:nvPr/>
        </p:nvSpPr>
        <p:spPr>
          <a:xfrm>
            <a:off x="5222360" y="3947085"/>
            <a:ext cx="127639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Paper 1 Topic 2</a:t>
            </a:r>
            <a:endParaRPr lang="en-GB" sz="1200" b="1" dirty="0"/>
          </a:p>
        </p:txBody>
      </p:sp>
      <p:sp>
        <p:nvSpPr>
          <p:cNvPr id="555" name="TextBox 554"/>
          <p:cNvSpPr txBox="1"/>
          <p:nvPr/>
        </p:nvSpPr>
        <p:spPr>
          <a:xfrm>
            <a:off x="5962421" y="5393281"/>
            <a:ext cx="127639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Paper 2 Topic 3</a:t>
            </a:r>
            <a:endParaRPr lang="en-GB" sz="1200" b="1" dirty="0"/>
          </a:p>
        </p:txBody>
      </p:sp>
      <p:cxnSp>
        <p:nvCxnSpPr>
          <p:cNvPr id="558" name="Straight Connector 557">
            <a:extLst>
              <a:ext uri="{FF2B5EF4-FFF2-40B4-BE49-F238E27FC236}">
                <a16:creationId xmlns:a16="http://schemas.microsoft.com/office/drawing/2014/main" id="{87087372-9A07-4731-8CFE-24D1A60A3D27}"/>
              </a:ext>
            </a:extLst>
          </p:cNvPr>
          <p:cNvCxnSpPr>
            <a:cxnSpLocks/>
          </p:cNvCxnSpPr>
          <p:nvPr/>
        </p:nvCxnSpPr>
        <p:spPr>
          <a:xfrm flipV="1">
            <a:off x="6514360" y="5121014"/>
            <a:ext cx="12700" cy="351699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5" name="TextBox 564"/>
          <p:cNvSpPr txBox="1"/>
          <p:nvPr/>
        </p:nvSpPr>
        <p:spPr>
          <a:xfrm>
            <a:off x="6457790" y="3812275"/>
            <a:ext cx="13614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Practical Moderation</a:t>
            </a:r>
            <a:endParaRPr lang="en-GB" sz="1200" b="1" dirty="0"/>
          </a:p>
        </p:txBody>
      </p:sp>
      <p:cxnSp>
        <p:nvCxnSpPr>
          <p:cNvPr id="566" name="Straight Connector 565">
            <a:extLst>
              <a:ext uri="{FF2B5EF4-FFF2-40B4-BE49-F238E27FC236}">
                <a16:creationId xmlns:a16="http://schemas.microsoft.com/office/drawing/2014/main" id="{8E44BB1A-DFD4-4D0A-BDE0-662C96E61F40}"/>
              </a:ext>
            </a:extLst>
          </p:cNvPr>
          <p:cNvCxnSpPr>
            <a:cxnSpLocks/>
          </p:cNvCxnSpPr>
          <p:nvPr/>
        </p:nvCxnSpPr>
        <p:spPr>
          <a:xfrm>
            <a:off x="6904724" y="4307805"/>
            <a:ext cx="0" cy="311150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7" name="Straight Connector 566">
            <a:extLst>
              <a:ext uri="{FF2B5EF4-FFF2-40B4-BE49-F238E27FC236}">
                <a16:creationId xmlns:a16="http://schemas.microsoft.com/office/drawing/2014/main" id="{5E290C43-61F1-4F0F-9095-F00C1147F456}"/>
              </a:ext>
            </a:extLst>
          </p:cNvPr>
          <p:cNvCxnSpPr>
            <a:cxnSpLocks/>
          </p:cNvCxnSpPr>
          <p:nvPr/>
        </p:nvCxnSpPr>
        <p:spPr>
          <a:xfrm flipH="1">
            <a:off x="4549859" y="4108339"/>
            <a:ext cx="9523" cy="328613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96" name="Group 395">
            <a:extLst>
              <a:ext uri="{FF2B5EF4-FFF2-40B4-BE49-F238E27FC236}">
                <a16:creationId xmlns:a16="http://schemas.microsoft.com/office/drawing/2014/main" id="{C09D3DEA-26E4-48FF-BC34-B5F1C19C09FC}"/>
              </a:ext>
            </a:extLst>
          </p:cNvPr>
          <p:cNvGrpSpPr/>
          <p:nvPr/>
        </p:nvGrpSpPr>
        <p:grpSpPr>
          <a:xfrm>
            <a:off x="6612276" y="15944299"/>
            <a:ext cx="846137" cy="1078438"/>
            <a:chOff x="6947207" y="15773184"/>
            <a:chExt cx="846137" cy="1078438"/>
          </a:xfrm>
        </p:grpSpPr>
        <p:sp>
          <p:nvSpPr>
            <p:cNvPr id="397" name="TextBox 396">
              <a:extLst>
                <a:ext uri="{FF2B5EF4-FFF2-40B4-BE49-F238E27FC236}">
                  <a16:creationId xmlns:a16="http://schemas.microsoft.com/office/drawing/2014/main" id="{217AA037-34A7-44E0-83DE-468B938AED4F}"/>
                </a:ext>
              </a:extLst>
            </p:cNvPr>
            <p:cNvSpPr txBox="1"/>
            <p:nvPr/>
          </p:nvSpPr>
          <p:spPr>
            <a:xfrm>
              <a:off x="6947207" y="16389957"/>
              <a:ext cx="84613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/>
                <a:t>Emotional Health</a:t>
              </a:r>
              <a:endParaRPr lang="en-GB" sz="1200" b="1" dirty="0"/>
            </a:p>
          </p:txBody>
        </p:sp>
        <p:cxnSp>
          <p:nvCxnSpPr>
            <p:cNvPr id="399" name="Straight Connector 398">
              <a:extLst>
                <a:ext uri="{FF2B5EF4-FFF2-40B4-BE49-F238E27FC236}">
                  <a16:creationId xmlns:a16="http://schemas.microsoft.com/office/drawing/2014/main" id="{8B38E28E-1053-40FF-9B35-01D25DDDC2AD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7173099" y="15773184"/>
              <a:ext cx="6406" cy="609566"/>
            </a:xfrm>
            <a:prstGeom prst="line">
              <a:avLst/>
            </a:prstGeom>
            <a:ln w="19050">
              <a:solidFill>
                <a:srgbClr val="A7CB5A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02" name="Rectangle 401">
            <a:extLst>
              <a:ext uri="{FF2B5EF4-FFF2-40B4-BE49-F238E27FC236}">
                <a16:creationId xmlns:a16="http://schemas.microsoft.com/office/drawing/2014/main" id="{29D8A913-ABEF-4076-9E02-35545773214F}"/>
              </a:ext>
            </a:extLst>
          </p:cNvPr>
          <p:cNvSpPr/>
          <p:nvPr/>
        </p:nvSpPr>
        <p:spPr>
          <a:xfrm>
            <a:off x="7041143" y="15458917"/>
            <a:ext cx="69489" cy="60176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pic>
        <p:nvPicPr>
          <p:cNvPr id="389" name="Picture 388">
            <a:extLst>
              <a:ext uri="{FF2B5EF4-FFF2-40B4-BE49-F238E27FC236}">
                <a16:creationId xmlns:a16="http://schemas.microsoft.com/office/drawing/2014/main" id="{FC0A89FE-8709-4C1C-8141-8AF596E6D471}"/>
              </a:ext>
            </a:extLst>
          </p:cNvPr>
          <p:cNvPicPr/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0501" y="223038"/>
            <a:ext cx="2706370" cy="1513840"/>
          </a:xfrm>
          <a:prstGeom prst="rect">
            <a:avLst/>
          </a:prstGeom>
          <a:noFill/>
          <a:ln>
            <a:noFill/>
          </a:ln>
        </p:spPr>
      </p:pic>
      <p:sp>
        <p:nvSpPr>
          <p:cNvPr id="423" name="TextBox 422">
            <a:extLst>
              <a:ext uri="{FF2B5EF4-FFF2-40B4-BE49-F238E27FC236}">
                <a16:creationId xmlns:a16="http://schemas.microsoft.com/office/drawing/2014/main" id="{AC4B0D22-62D8-4B0F-9252-061DF20DEF7C}"/>
              </a:ext>
            </a:extLst>
          </p:cNvPr>
          <p:cNvSpPr txBox="1"/>
          <p:nvPr/>
        </p:nvSpPr>
        <p:spPr>
          <a:xfrm>
            <a:off x="5049710" y="9608767"/>
            <a:ext cx="11016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Prevention</a:t>
            </a:r>
            <a:endParaRPr lang="en-GB" sz="1200" b="1" dirty="0"/>
          </a:p>
        </p:txBody>
      </p:sp>
      <p:sp>
        <p:nvSpPr>
          <p:cNvPr id="459" name="TextBox 458">
            <a:extLst>
              <a:ext uri="{FF2B5EF4-FFF2-40B4-BE49-F238E27FC236}">
                <a16:creationId xmlns:a16="http://schemas.microsoft.com/office/drawing/2014/main" id="{23091C4A-77C3-4A17-BEF5-06E10F826DEA}"/>
              </a:ext>
            </a:extLst>
          </p:cNvPr>
          <p:cNvSpPr txBox="1"/>
          <p:nvPr/>
        </p:nvSpPr>
        <p:spPr>
          <a:xfrm>
            <a:off x="5525444" y="9831366"/>
            <a:ext cx="8477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Types of injury</a:t>
            </a:r>
            <a:endParaRPr lang="en-GB" sz="1200" b="1" dirty="0"/>
          </a:p>
        </p:txBody>
      </p:sp>
      <p:sp>
        <p:nvSpPr>
          <p:cNvPr id="462" name="TextBox 461">
            <a:extLst>
              <a:ext uri="{FF2B5EF4-FFF2-40B4-BE49-F238E27FC236}">
                <a16:creationId xmlns:a16="http://schemas.microsoft.com/office/drawing/2014/main" id="{A845BD7B-69FE-4A18-8E91-8F0DCC1B5881}"/>
              </a:ext>
            </a:extLst>
          </p:cNvPr>
          <p:cNvSpPr txBox="1"/>
          <p:nvPr/>
        </p:nvSpPr>
        <p:spPr>
          <a:xfrm>
            <a:off x="4940647" y="8599121"/>
            <a:ext cx="8461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RICE </a:t>
            </a:r>
            <a:endParaRPr lang="en-GB" sz="1200" b="1" dirty="0"/>
          </a:p>
        </p:txBody>
      </p:sp>
      <p:sp>
        <p:nvSpPr>
          <p:cNvPr id="463" name="TextBox 462">
            <a:extLst>
              <a:ext uri="{FF2B5EF4-FFF2-40B4-BE49-F238E27FC236}">
                <a16:creationId xmlns:a16="http://schemas.microsoft.com/office/drawing/2014/main" id="{EFD3DDEE-3853-43D7-B77C-6110F421C108}"/>
              </a:ext>
            </a:extLst>
          </p:cNvPr>
          <p:cNvSpPr txBox="1"/>
          <p:nvPr/>
        </p:nvSpPr>
        <p:spPr>
          <a:xfrm>
            <a:off x="5388985" y="8234476"/>
            <a:ext cx="8240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Warm up</a:t>
            </a:r>
            <a:endParaRPr lang="en-GB" sz="1200" b="1" dirty="0"/>
          </a:p>
        </p:txBody>
      </p:sp>
      <p:sp>
        <p:nvSpPr>
          <p:cNvPr id="474" name="TextBox 473">
            <a:extLst>
              <a:ext uri="{FF2B5EF4-FFF2-40B4-BE49-F238E27FC236}">
                <a16:creationId xmlns:a16="http://schemas.microsoft.com/office/drawing/2014/main" id="{7A876804-E819-405B-87A8-B0881B593714}"/>
              </a:ext>
            </a:extLst>
          </p:cNvPr>
          <p:cNvSpPr txBox="1"/>
          <p:nvPr/>
        </p:nvSpPr>
        <p:spPr>
          <a:xfrm>
            <a:off x="6191197" y="9751722"/>
            <a:ext cx="11016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Cool down</a:t>
            </a:r>
            <a:endParaRPr lang="en-GB" sz="1200" b="1" dirty="0"/>
          </a:p>
        </p:txBody>
      </p:sp>
      <p:sp>
        <p:nvSpPr>
          <p:cNvPr id="476" name="TextBox 475">
            <a:extLst>
              <a:ext uri="{FF2B5EF4-FFF2-40B4-BE49-F238E27FC236}">
                <a16:creationId xmlns:a16="http://schemas.microsoft.com/office/drawing/2014/main" id="{9B87D7FF-88D0-42C0-9D0C-28B6DC6E680E}"/>
              </a:ext>
            </a:extLst>
          </p:cNvPr>
          <p:cNvSpPr txBox="1"/>
          <p:nvPr/>
        </p:nvSpPr>
        <p:spPr>
          <a:xfrm>
            <a:off x="5818584" y="8555183"/>
            <a:ext cx="11016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PED’s</a:t>
            </a:r>
            <a:endParaRPr lang="en-GB" sz="1200" b="1" dirty="0"/>
          </a:p>
        </p:txBody>
      </p:sp>
      <p:cxnSp>
        <p:nvCxnSpPr>
          <p:cNvPr id="479" name="Straight Connector 478">
            <a:extLst>
              <a:ext uri="{FF2B5EF4-FFF2-40B4-BE49-F238E27FC236}">
                <a16:creationId xmlns:a16="http://schemas.microsoft.com/office/drawing/2014/main" id="{D3077294-E3E7-4A04-AB25-13848BA9815E}"/>
              </a:ext>
            </a:extLst>
          </p:cNvPr>
          <p:cNvCxnSpPr>
            <a:cxnSpLocks/>
          </p:cNvCxnSpPr>
          <p:nvPr/>
        </p:nvCxnSpPr>
        <p:spPr>
          <a:xfrm>
            <a:off x="6121456" y="8773323"/>
            <a:ext cx="66483" cy="317181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0" name="Straight Connector 479">
            <a:extLst>
              <a:ext uri="{FF2B5EF4-FFF2-40B4-BE49-F238E27FC236}">
                <a16:creationId xmlns:a16="http://schemas.microsoft.com/office/drawing/2014/main" id="{D3B01FC4-58DB-4EA1-B821-AD2D02D99923}"/>
              </a:ext>
            </a:extLst>
          </p:cNvPr>
          <p:cNvCxnSpPr>
            <a:cxnSpLocks/>
          </p:cNvCxnSpPr>
          <p:nvPr/>
        </p:nvCxnSpPr>
        <p:spPr>
          <a:xfrm flipV="1">
            <a:off x="5307362" y="9432856"/>
            <a:ext cx="134704" cy="193793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1" name="Straight Connector 480">
            <a:extLst>
              <a:ext uri="{FF2B5EF4-FFF2-40B4-BE49-F238E27FC236}">
                <a16:creationId xmlns:a16="http://schemas.microsoft.com/office/drawing/2014/main" id="{E5C63853-57B7-4FF3-996B-ADCF7CBDE7E3}"/>
              </a:ext>
            </a:extLst>
          </p:cNvPr>
          <p:cNvCxnSpPr>
            <a:cxnSpLocks/>
          </p:cNvCxnSpPr>
          <p:nvPr/>
        </p:nvCxnSpPr>
        <p:spPr>
          <a:xfrm flipH="1" flipV="1">
            <a:off x="6087342" y="9445450"/>
            <a:ext cx="473471" cy="296303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2" name="Straight Connector 481">
            <a:extLst>
              <a:ext uri="{FF2B5EF4-FFF2-40B4-BE49-F238E27FC236}">
                <a16:creationId xmlns:a16="http://schemas.microsoft.com/office/drawing/2014/main" id="{8A1B7770-5C8A-4792-B74E-851E2D33BFE8}"/>
              </a:ext>
            </a:extLst>
          </p:cNvPr>
          <p:cNvCxnSpPr>
            <a:cxnSpLocks/>
            <a:stCxn id="459" idx="0"/>
          </p:cNvCxnSpPr>
          <p:nvPr/>
        </p:nvCxnSpPr>
        <p:spPr>
          <a:xfrm flipH="1" flipV="1">
            <a:off x="5883200" y="9395944"/>
            <a:ext cx="66138" cy="435422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3" name="TextBox 482">
            <a:extLst>
              <a:ext uri="{FF2B5EF4-FFF2-40B4-BE49-F238E27FC236}">
                <a16:creationId xmlns:a16="http://schemas.microsoft.com/office/drawing/2014/main" id="{7E4C5C89-2B05-4589-945A-39C0E854D9BB}"/>
              </a:ext>
            </a:extLst>
          </p:cNvPr>
          <p:cNvSpPr txBox="1"/>
          <p:nvPr/>
        </p:nvSpPr>
        <p:spPr>
          <a:xfrm>
            <a:off x="6226063" y="5856426"/>
            <a:ext cx="10815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Classification of skills</a:t>
            </a:r>
            <a:endParaRPr lang="en-GB" sz="1200" b="1" dirty="0"/>
          </a:p>
        </p:txBody>
      </p:sp>
      <p:cxnSp>
        <p:nvCxnSpPr>
          <p:cNvPr id="490" name="Straight Connector 489">
            <a:extLst>
              <a:ext uri="{FF2B5EF4-FFF2-40B4-BE49-F238E27FC236}">
                <a16:creationId xmlns:a16="http://schemas.microsoft.com/office/drawing/2014/main" id="{29984A6C-4C55-453B-81F5-EC4ADA35C7E7}"/>
              </a:ext>
            </a:extLst>
          </p:cNvPr>
          <p:cNvCxnSpPr>
            <a:cxnSpLocks/>
          </p:cNvCxnSpPr>
          <p:nvPr/>
        </p:nvCxnSpPr>
        <p:spPr>
          <a:xfrm>
            <a:off x="7514358" y="6602962"/>
            <a:ext cx="98577" cy="365080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1" name="TextBox 490">
            <a:extLst>
              <a:ext uri="{FF2B5EF4-FFF2-40B4-BE49-F238E27FC236}">
                <a16:creationId xmlns:a16="http://schemas.microsoft.com/office/drawing/2014/main" id="{1493FF50-755B-4ADA-BA57-F5B6B2E74DD3}"/>
              </a:ext>
            </a:extLst>
          </p:cNvPr>
          <p:cNvSpPr txBox="1"/>
          <p:nvPr/>
        </p:nvSpPr>
        <p:spPr>
          <a:xfrm>
            <a:off x="5896976" y="6301924"/>
            <a:ext cx="10943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Types of guidance 	</a:t>
            </a:r>
            <a:endParaRPr lang="en-GB" sz="1200" b="1" dirty="0"/>
          </a:p>
        </p:txBody>
      </p:sp>
      <p:sp>
        <p:nvSpPr>
          <p:cNvPr id="492" name="TextBox 491">
            <a:extLst>
              <a:ext uri="{FF2B5EF4-FFF2-40B4-BE49-F238E27FC236}">
                <a16:creationId xmlns:a16="http://schemas.microsoft.com/office/drawing/2014/main" id="{DDAC916D-CE70-47E9-BE1E-CCB14641D74C}"/>
              </a:ext>
            </a:extLst>
          </p:cNvPr>
          <p:cNvSpPr txBox="1"/>
          <p:nvPr/>
        </p:nvSpPr>
        <p:spPr>
          <a:xfrm>
            <a:off x="5434673" y="7516395"/>
            <a:ext cx="11016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Practice structures</a:t>
            </a:r>
            <a:endParaRPr lang="en-GB" sz="1200" b="1" dirty="0"/>
          </a:p>
        </p:txBody>
      </p:sp>
      <p:sp>
        <p:nvSpPr>
          <p:cNvPr id="493" name="TextBox 492">
            <a:extLst>
              <a:ext uri="{FF2B5EF4-FFF2-40B4-BE49-F238E27FC236}">
                <a16:creationId xmlns:a16="http://schemas.microsoft.com/office/drawing/2014/main" id="{FAA86750-EF53-42C0-BE59-5B4419115B1D}"/>
              </a:ext>
            </a:extLst>
          </p:cNvPr>
          <p:cNvSpPr txBox="1"/>
          <p:nvPr/>
        </p:nvSpPr>
        <p:spPr>
          <a:xfrm>
            <a:off x="5261527" y="5986998"/>
            <a:ext cx="11016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Goal setting SMART</a:t>
            </a:r>
            <a:endParaRPr lang="en-GB" sz="1200" b="1" dirty="0"/>
          </a:p>
        </p:txBody>
      </p:sp>
      <p:grpSp>
        <p:nvGrpSpPr>
          <p:cNvPr id="494" name="Group 493">
            <a:extLst>
              <a:ext uri="{FF2B5EF4-FFF2-40B4-BE49-F238E27FC236}">
                <a16:creationId xmlns:a16="http://schemas.microsoft.com/office/drawing/2014/main" id="{ABB7C379-CF7B-480F-9690-AA4C5EAF4EDC}"/>
              </a:ext>
            </a:extLst>
          </p:cNvPr>
          <p:cNvGrpSpPr/>
          <p:nvPr/>
        </p:nvGrpSpPr>
        <p:grpSpPr>
          <a:xfrm>
            <a:off x="4304078" y="6046415"/>
            <a:ext cx="1101692" cy="1243334"/>
            <a:chOff x="4746318" y="15038237"/>
            <a:chExt cx="1101692" cy="1243334"/>
          </a:xfrm>
        </p:grpSpPr>
        <p:sp>
          <p:nvSpPr>
            <p:cNvPr id="495" name="TextBox 494">
              <a:extLst>
                <a:ext uri="{FF2B5EF4-FFF2-40B4-BE49-F238E27FC236}">
                  <a16:creationId xmlns:a16="http://schemas.microsoft.com/office/drawing/2014/main" id="{C712C089-6D83-4DB3-A949-7D894D16D8E0}"/>
                </a:ext>
              </a:extLst>
            </p:cNvPr>
            <p:cNvSpPr txBox="1"/>
            <p:nvPr/>
          </p:nvSpPr>
          <p:spPr>
            <a:xfrm>
              <a:off x="4746318" y="15038237"/>
              <a:ext cx="110169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/>
                <a:t>Types of feedback</a:t>
              </a:r>
              <a:endParaRPr lang="en-GB" sz="1200" b="1" dirty="0"/>
            </a:p>
          </p:txBody>
        </p:sp>
        <p:cxnSp>
          <p:nvCxnSpPr>
            <p:cNvPr id="498" name="Straight Connector 497">
              <a:extLst>
                <a:ext uri="{FF2B5EF4-FFF2-40B4-BE49-F238E27FC236}">
                  <a16:creationId xmlns:a16="http://schemas.microsoft.com/office/drawing/2014/main" id="{326D4DCE-186D-4B09-B9F9-B8456C58C77A}"/>
                </a:ext>
              </a:extLst>
            </p:cNvPr>
            <p:cNvCxnSpPr>
              <a:cxnSpLocks/>
            </p:cNvCxnSpPr>
            <p:nvPr/>
          </p:nvCxnSpPr>
          <p:spPr>
            <a:xfrm>
              <a:off x="5456429" y="15516685"/>
              <a:ext cx="100575" cy="764886"/>
            </a:xfrm>
            <a:prstGeom prst="line">
              <a:avLst/>
            </a:prstGeom>
            <a:ln w="19050">
              <a:solidFill>
                <a:srgbClr val="A7CB5A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18" name="Straight Connector 517">
            <a:extLst>
              <a:ext uri="{FF2B5EF4-FFF2-40B4-BE49-F238E27FC236}">
                <a16:creationId xmlns:a16="http://schemas.microsoft.com/office/drawing/2014/main" id="{3FEEA901-8524-4DA8-A1A8-01444C1A4610}"/>
              </a:ext>
            </a:extLst>
          </p:cNvPr>
          <p:cNvCxnSpPr>
            <a:cxnSpLocks/>
          </p:cNvCxnSpPr>
          <p:nvPr/>
        </p:nvCxnSpPr>
        <p:spPr>
          <a:xfrm>
            <a:off x="6967574" y="6163245"/>
            <a:ext cx="21836" cy="754566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6" name="Straight Connector 525">
            <a:extLst>
              <a:ext uri="{FF2B5EF4-FFF2-40B4-BE49-F238E27FC236}">
                <a16:creationId xmlns:a16="http://schemas.microsoft.com/office/drawing/2014/main" id="{5F39A554-CA04-41CD-A29D-33F7CD3670EA}"/>
              </a:ext>
            </a:extLst>
          </p:cNvPr>
          <p:cNvCxnSpPr>
            <a:cxnSpLocks/>
          </p:cNvCxnSpPr>
          <p:nvPr/>
        </p:nvCxnSpPr>
        <p:spPr>
          <a:xfrm flipH="1">
            <a:off x="5768835" y="6307216"/>
            <a:ext cx="147434" cy="585360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2" name="Straight Connector 561">
            <a:extLst>
              <a:ext uri="{FF2B5EF4-FFF2-40B4-BE49-F238E27FC236}">
                <a16:creationId xmlns:a16="http://schemas.microsoft.com/office/drawing/2014/main" id="{CAA599E2-2D94-41B9-81CC-6ED3A81A6DF6}"/>
              </a:ext>
            </a:extLst>
          </p:cNvPr>
          <p:cNvCxnSpPr>
            <a:cxnSpLocks/>
          </p:cNvCxnSpPr>
          <p:nvPr/>
        </p:nvCxnSpPr>
        <p:spPr>
          <a:xfrm>
            <a:off x="6599233" y="6564728"/>
            <a:ext cx="123942" cy="315606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9" name="Straight Connector 568">
            <a:extLst>
              <a:ext uri="{FF2B5EF4-FFF2-40B4-BE49-F238E27FC236}">
                <a16:creationId xmlns:a16="http://schemas.microsoft.com/office/drawing/2014/main" id="{0EC5EBB4-4B22-47FC-B238-14139A1AAE4A}"/>
              </a:ext>
            </a:extLst>
          </p:cNvPr>
          <p:cNvCxnSpPr>
            <a:cxnSpLocks/>
          </p:cNvCxnSpPr>
          <p:nvPr/>
        </p:nvCxnSpPr>
        <p:spPr>
          <a:xfrm flipH="1" flipV="1">
            <a:off x="6658977" y="7198446"/>
            <a:ext cx="475052" cy="319404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0" name="Straight Connector 569">
            <a:extLst>
              <a:ext uri="{FF2B5EF4-FFF2-40B4-BE49-F238E27FC236}">
                <a16:creationId xmlns:a16="http://schemas.microsoft.com/office/drawing/2014/main" id="{94F2C76F-9997-4A76-B122-075B010794D2}"/>
              </a:ext>
            </a:extLst>
          </p:cNvPr>
          <p:cNvCxnSpPr>
            <a:cxnSpLocks/>
          </p:cNvCxnSpPr>
          <p:nvPr/>
        </p:nvCxnSpPr>
        <p:spPr>
          <a:xfrm flipV="1">
            <a:off x="6097523" y="7273649"/>
            <a:ext cx="28058" cy="323718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3" name="Straight Connector 572">
            <a:extLst>
              <a:ext uri="{FF2B5EF4-FFF2-40B4-BE49-F238E27FC236}">
                <a16:creationId xmlns:a16="http://schemas.microsoft.com/office/drawing/2014/main" id="{9EDBB1DF-D948-4641-9682-A4B54D22A419}"/>
              </a:ext>
            </a:extLst>
          </p:cNvPr>
          <p:cNvCxnSpPr>
            <a:cxnSpLocks/>
          </p:cNvCxnSpPr>
          <p:nvPr/>
        </p:nvCxnSpPr>
        <p:spPr>
          <a:xfrm>
            <a:off x="6630969" y="8636151"/>
            <a:ext cx="230962" cy="412305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0" name="Picture 6" descr="Sports png, ClipArts ...">
            <a:extLst>
              <a:ext uri="{FF2B5EF4-FFF2-40B4-BE49-F238E27FC236}">
                <a16:creationId xmlns:a16="http://schemas.microsoft.com/office/drawing/2014/main" id="{3437FE03-5E0D-472E-BDA9-6C4D3A53CA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499" y="3621811"/>
            <a:ext cx="1101393" cy="11013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6" name="Triangle 45">
            <a:extLst>
              <a:ext uri="{FF2B5EF4-FFF2-40B4-BE49-F238E27FC236}">
                <a16:creationId xmlns:a16="http://schemas.microsoft.com/office/drawing/2014/main" id="{3B6D7AD9-F0A2-4BBE-8C25-2D98C94A4F8E}"/>
              </a:ext>
            </a:extLst>
          </p:cNvPr>
          <p:cNvSpPr/>
          <p:nvPr/>
        </p:nvSpPr>
        <p:spPr>
          <a:xfrm rot="16200000">
            <a:off x="922187" y="1789535"/>
            <a:ext cx="936625" cy="736600"/>
          </a:xfrm>
          <a:prstGeom prst="triangle">
            <a:avLst/>
          </a:prstGeom>
          <a:solidFill>
            <a:srgbClr val="971B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26379CE6-5728-48EE-80CC-FA9102992F30}"/>
              </a:ext>
            </a:extLst>
          </p:cNvPr>
          <p:cNvSpPr/>
          <p:nvPr/>
        </p:nvSpPr>
        <p:spPr>
          <a:xfrm>
            <a:off x="1752450" y="1885762"/>
            <a:ext cx="6024562" cy="753208"/>
          </a:xfrm>
          <a:prstGeom prst="rect">
            <a:avLst/>
          </a:prstGeom>
          <a:solidFill>
            <a:srgbClr val="971B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155"/>
          </a:p>
        </p:txBody>
      </p:sp>
      <p:sp>
        <p:nvSpPr>
          <p:cNvPr id="467" name="Triangle 45">
            <a:extLst>
              <a:ext uri="{FF2B5EF4-FFF2-40B4-BE49-F238E27FC236}">
                <a16:creationId xmlns:a16="http://schemas.microsoft.com/office/drawing/2014/main" id="{F4A73D32-DE41-4EEA-A1A3-B2E032C1B28C}"/>
              </a:ext>
            </a:extLst>
          </p:cNvPr>
          <p:cNvSpPr/>
          <p:nvPr/>
        </p:nvSpPr>
        <p:spPr>
          <a:xfrm rot="5400000">
            <a:off x="7640651" y="1814358"/>
            <a:ext cx="938212" cy="736600"/>
          </a:xfrm>
          <a:prstGeom prst="triangle">
            <a:avLst/>
          </a:prstGeom>
          <a:solidFill>
            <a:srgbClr val="971B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/>
          </a:p>
        </p:txBody>
      </p:sp>
      <p:sp>
        <p:nvSpPr>
          <p:cNvPr id="3510" name="TextBox 2">
            <a:extLst>
              <a:ext uri="{FF2B5EF4-FFF2-40B4-BE49-F238E27FC236}">
                <a16:creationId xmlns:a16="http://schemas.microsoft.com/office/drawing/2014/main" id="{5B94C839-07EF-4AF1-8C6C-3DBD4E9DA8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24349" y="2030431"/>
            <a:ext cx="517525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GB" altLang="en-US" sz="1600" b="1" dirty="0">
                <a:solidFill>
                  <a:schemeClr val="bg1"/>
                </a:solidFill>
                <a:latin typeface="Comic Sans MS" panose="030F0702030302020204" pitchFamily="66" charset="0"/>
              </a:rPr>
              <a:t>PRACTICAL SKIILS AND APPLICATION</a:t>
            </a:r>
          </a:p>
        </p:txBody>
      </p:sp>
      <p:sp>
        <p:nvSpPr>
          <p:cNvPr id="3511" name="TextBox 4">
            <a:extLst>
              <a:ext uri="{FF2B5EF4-FFF2-40B4-BE49-F238E27FC236}">
                <a16:creationId xmlns:a16="http://schemas.microsoft.com/office/drawing/2014/main" id="{604D3903-48DD-4247-B700-AD070D825425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1115068" y="2127469"/>
            <a:ext cx="99853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GB" altLang="en-US" sz="1200" dirty="0">
                <a:solidFill>
                  <a:schemeClr val="bg1"/>
                </a:solidFill>
                <a:latin typeface="Comic Sans MS" panose="030F0702030302020204" pitchFamily="66" charset="0"/>
              </a:rPr>
              <a:t>Year 9</a:t>
            </a:r>
          </a:p>
        </p:txBody>
      </p:sp>
      <p:sp>
        <p:nvSpPr>
          <p:cNvPr id="3512" name="TextBox 439">
            <a:extLst>
              <a:ext uri="{FF2B5EF4-FFF2-40B4-BE49-F238E27FC236}">
                <a16:creationId xmlns:a16="http://schemas.microsoft.com/office/drawing/2014/main" id="{2CA6D444-7F83-401D-96C7-897FDE15E66A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7356961" y="2130124"/>
            <a:ext cx="99853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GB" altLang="en-US" sz="1200" dirty="0">
                <a:solidFill>
                  <a:schemeClr val="bg1"/>
                </a:solidFill>
                <a:latin typeface="Comic Sans MS" panose="030F0702030302020204" pitchFamily="66" charset="0"/>
              </a:rPr>
              <a:t>Year 11</a:t>
            </a:r>
          </a:p>
        </p:txBody>
      </p:sp>
      <p:sp>
        <p:nvSpPr>
          <p:cNvPr id="143" name="Block Arc 142">
            <a:extLst>
              <a:ext uri="{FF2B5EF4-FFF2-40B4-BE49-F238E27FC236}">
                <a16:creationId xmlns:a16="http://schemas.microsoft.com/office/drawing/2014/main" id="{8696E43A-9852-4970-BE6D-E59B0A0273D9}"/>
              </a:ext>
            </a:extLst>
          </p:cNvPr>
          <p:cNvSpPr/>
          <p:nvPr/>
        </p:nvSpPr>
        <p:spPr>
          <a:xfrm rot="16200000">
            <a:off x="692599" y="4865800"/>
            <a:ext cx="2878137" cy="2271713"/>
          </a:xfrm>
          <a:prstGeom prst="blockArc">
            <a:avLst>
              <a:gd name="adj1" fmla="val 10800000"/>
              <a:gd name="adj2" fmla="val 156513"/>
              <a:gd name="adj3" fmla="val 28217"/>
            </a:avLst>
          </a:prstGeom>
          <a:solidFill>
            <a:srgbClr val="971B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155">
              <a:solidFill>
                <a:schemeClr val="tx1"/>
              </a:solidFill>
            </a:endParaRPr>
          </a:p>
        </p:txBody>
      </p:sp>
      <p:sp>
        <p:nvSpPr>
          <p:cNvPr id="215" name="Rectangle 214">
            <a:extLst>
              <a:ext uri="{FF2B5EF4-FFF2-40B4-BE49-F238E27FC236}">
                <a16:creationId xmlns:a16="http://schemas.microsoft.com/office/drawing/2014/main" id="{956EA550-52CB-4953-BC04-974D4295B264}"/>
              </a:ext>
            </a:extLst>
          </p:cNvPr>
          <p:cNvSpPr/>
          <p:nvPr/>
        </p:nvSpPr>
        <p:spPr>
          <a:xfrm>
            <a:off x="2184987" y="4563729"/>
            <a:ext cx="5827713" cy="642937"/>
          </a:xfrm>
          <a:prstGeom prst="rect">
            <a:avLst/>
          </a:prstGeom>
          <a:solidFill>
            <a:srgbClr val="971B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155"/>
          </a:p>
        </p:txBody>
      </p:sp>
      <p:sp>
        <p:nvSpPr>
          <p:cNvPr id="3457" name="TextBox 52">
            <a:extLst>
              <a:ext uri="{FF2B5EF4-FFF2-40B4-BE49-F238E27FC236}">
                <a16:creationId xmlns:a16="http://schemas.microsoft.com/office/drawing/2014/main" id="{3193E991-FE9C-45DC-B422-0AF242D462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66737" y="4749129"/>
            <a:ext cx="3582126" cy="307777"/>
          </a:xfrm>
          <a:prstGeom prst="rect">
            <a:avLst/>
          </a:prstGeom>
          <a:solidFill>
            <a:srgbClr val="971B37"/>
          </a:solidFill>
          <a:ln>
            <a:noFill/>
          </a:ln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400" b="1" dirty="0">
                <a:solidFill>
                  <a:schemeClr val="bg1"/>
                </a:solidFill>
                <a:latin typeface="Comic Sans MS" panose="030F0702030302020204" pitchFamily="66" charset="0"/>
              </a:rPr>
              <a:t>REVISION AND PRACTICAL EXAMS</a:t>
            </a:r>
          </a:p>
        </p:txBody>
      </p:sp>
      <p:sp>
        <p:nvSpPr>
          <p:cNvPr id="496" name="TextBox 52">
            <a:extLst>
              <a:ext uri="{FF2B5EF4-FFF2-40B4-BE49-F238E27FC236}">
                <a16:creationId xmlns:a16="http://schemas.microsoft.com/office/drawing/2014/main" id="{48D7F2B4-3D81-49AF-8CA7-731BCADD39B5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684481" y="5953220"/>
            <a:ext cx="137448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200" b="1" dirty="0">
                <a:solidFill>
                  <a:schemeClr val="bg1"/>
                </a:solidFill>
                <a:latin typeface="Comic Sans MS" panose="030F0702030302020204" pitchFamily="66" charset="0"/>
              </a:rPr>
              <a:t>MOVEMENT ANALYSIS</a:t>
            </a:r>
          </a:p>
        </p:txBody>
      </p:sp>
      <p:sp>
        <p:nvSpPr>
          <p:cNvPr id="572" name="TextBox 52">
            <a:extLst>
              <a:ext uri="{FF2B5EF4-FFF2-40B4-BE49-F238E27FC236}">
                <a16:creationId xmlns:a16="http://schemas.microsoft.com/office/drawing/2014/main" id="{5CABA856-3ED9-47C8-A611-9063EDDF337A}"/>
              </a:ext>
            </a:extLst>
          </p:cNvPr>
          <p:cNvSpPr txBox="1">
            <a:spLocks noChangeArrowheads="1"/>
          </p:cNvSpPr>
          <p:nvPr/>
        </p:nvSpPr>
        <p:spPr bwMode="auto">
          <a:xfrm rot="20143308">
            <a:off x="1144837" y="4743315"/>
            <a:ext cx="1486371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200" b="1" dirty="0">
                <a:solidFill>
                  <a:schemeClr val="bg1"/>
                </a:solidFill>
                <a:latin typeface="Comic Sans MS" panose="030F0702030302020204" pitchFamily="66" charset="0"/>
              </a:rPr>
              <a:t>Practical Exam Preparation</a:t>
            </a:r>
          </a:p>
        </p:txBody>
      </p:sp>
      <p:sp>
        <p:nvSpPr>
          <p:cNvPr id="218" name="Oval 217">
            <a:extLst>
              <a:ext uri="{FF2B5EF4-FFF2-40B4-BE49-F238E27FC236}">
                <a16:creationId xmlns:a16="http://schemas.microsoft.com/office/drawing/2014/main" id="{FFDF22AA-2D71-4E9A-A29A-1141B00CFEE6}"/>
              </a:ext>
            </a:extLst>
          </p:cNvPr>
          <p:cNvSpPr/>
          <p:nvPr/>
        </p:nvSpPr>
        <p:spPr>
          <a:xfrm>
            <a:off x="7891949" y="4246392"/>
            <a:ext cx="1214437" cy="1252538"/>
          </a:xfrm>
          <a:prstGeom prst="ellipse">
            <a:avLst/>
          </a:prstGeom>
          <a:solidFill>
            <a:srgbClr val="217C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155"/>
          </a:p>
        </p:txBody>
      </p:sp>
      <p:sp>
        <p:nvSpPr>
          <p:cNvPr id="219" name="Oval 218">
            <a:extLst>
              <a:ext uri="{FF2B5EF4-FFF2-40B4-BE49-F238E27FC236}">
                <a16:creationId xmlns:a16="http://schemas.microsoft.com/office/drawing/2014/main" id="{D4BC5340-351F-40A9-8B86-1BDC15FBA4AA}"/>
              </a:ext>
            </a:extLst>
          </p:cNvPr>
          <p:cNvSpPr/>
          <p:nvPr/>
        </p:nvSpPr>
        <p:spPr>
          <a:xfrm>
            <a:off x="8002409" y="4376307"/>
            <a:ext cx="968375" cy="10287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155"/>
          </a:p>
        </p:txBody>
      </p:sp>
      <p:sp>
        <p:nvSpPr>
          <p:cNvPr id="3102" name="TextBox 62">
            <a:extLst>
              <a:ext uri="{FF2B5EF4-FFF2-40B4-BE49-F238E27FC236}">
                <a16:creationId xmlns:a16="http://schemas.microsoft.com/office/drawing/2014/main" id="{DFC477A1-BFCD-457E-BDC3-87E4EEFD90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49174" y="4667389"/>
            <a:ext cx="93479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200" b="1" dirty="0"/>
              <a:t>POST 16 Destination</a:t>
            </a:r>
          </a:p>
        </p:txBody>
      </p:sp>
      <p:sp>
        <p:nvSpPr>
          <p:cNvPr id="142" name="Rectangle 141">
            <a:extLst>
              <a:ext uri="{FF2B5EF4-FFF2-40B4-BE49-F238E27FC236}">
                <a16:creationId xmlns:a16="http://schemas.microsoft.com/office/drawing/2014/main" id="{7144DE1F-C739-4F26-ABB5-4997AB193598}"/>
              </a:ext>
            </a:extLst>
          </p:cNvPr>
          <p:cNvSpPr/>
          <p:nvPr/>
        </p:nvSpPr>
        <p:spPr>
          <a:xfrm>
            <a:off x="2114693" y="6789857"/>
            <a:ext cx="5798993" cy="650875"/>
          </a:xfrm>
          <a:prstGeom prst="rect">
            <a:avLst/>
          </a:prstGeom>
          <a:solidFill>
            <a:srgbClr val="971B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 altLang="en-US" sz="12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416" name="TextBox 52">
            <a:extLst>
              <a:ext uri="{FF2B5EF4-FFF2-40B4-BE49-F238E27FC236}">
                <a16:creationId xmlns:a16="http://schemas.microsoft.com/office/drawing/2014/main" id="{083E90EF-B1B3-4404-846F-77C609572D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6417" y="6932912"/>
            <a:ext cx="1999023" cy="276999"/>
          </a:xfrm>
          <a:prstGeom prst="rect">
            <a:avLst/>
          </a:prstGeom>
          <a:solidFill>
            <a:srgbClr val="971B37"/>
          </a:solidFill>
          <a:ln>
            <a:noFill/>
          </a:ln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200" b="1" dirty="0">
                <a:solidFill>
                  <a:schemeClr val="bg1"/>
                </a:solidFill>
                <a:latin typeface="Comic Sans MS" panose="030F0702030302020204" pitchFamily="66" charset="0"/>
              </a:rPr>
              <a:t>SPORTS PSYCHOLOGY</a:t>
            </a:r>
          </a:p>
        </p:txBody>
      </p:sp>
      <p:sp>
        <p:nvSpPr>
          <p:cNvPr id="500" name="TextBox 52">
            <a:extLst>
              <a:ext uri="{FF2B5EF4-FFF2-40B4-BE49-F238E27FC236}">
                <a16:creationId xmlns:a16="http://schemas.microsoft.com/office/drawing/2014/main" id="{48D7F2B4-3D81-49AF-8CA7-731BCADD39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2268" y="6877368"/>
            <a:ext cx="165445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200" b="1" dirty="0">
                <a:solidFill>
                  <a:schemeClr val="bg1"/>
                </a:solidFill>
                <a:latin typeface="Comic Sans MS" panose="030F0702030302020204" pitchFamily="66" charset="0"/>
              </a:rPr>
              <a:t>SOCIO-CULTURAL INFLUENCES</a:t>
            </a:r>
          </a:p>
        </p:txBody>
      </p:sp>
      <p:sp>
        <p:nvSpPr>
          <p:cNvPr id="140" name="Block Arc 139">
            <a:extLst>
              <a:ext uri="{FF2B5EF4-FFF2-40B4-BE49-F238E27FC236}">
                <a16:creationId xmlns:a16="http://schemas.microsoft.com/office/drawing/2014/main" id="{71EE2FF0-20C7-4CB5-976E-F8235E06F7C5}"/>
              </a:ext>
            </a:extLst>
          </p:cNvPr>
          <p:cNvSpPr/>
          <p:nvPr/>
        </p:nvSpPr>
        <p:spPr>
          <a:xfrm rot="5400000" flipH="1">
            <a:off x="6400800" y="7072313"/>
            <a:ext cx="2846387" cy="2287588"/>
          </a:xfrm>
          <a:prstGeom prst="blockArc">
            <a:avLst>
              <a:gd name="adj1" fmla="val 10800000"/>
              <a:gd name="adj2" fmla="val 1572"/>
              <a:gd name="adj3" fmla="val 27649"/>
            </a:avLst>
          </a:prstGeom>
          <a:solidFill>
            <a:srgbClr val="971B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>
              <a:solidFill>
                <a:schemeClr val="tx1"/>
              </a:solidFill>
            </a:endParaRPr>
          </a:p>
        </p:txBody>
      </p:sp>
      <p:sp>
        <p:nvSpPr>
          <p:cNvPr id="403" name="TextBox 402">
            <a:extLst>
              <a:ext uri="{FF2B5EF4-FFF2-40B4-BE49-F238E27FC236}">
                <a16:creationId xmlns:a16="http://schemas.microsoft.com/office/drawing/2014/main" id="{A865B055-FB35-4EEF-8429-5F71BCB1D1A5}"/>
              </a:ext>
            </a:extLst>
          </p:cNvPr>
          <p:cNvSpPr txBox="1"/>
          <p:nvPr/>
        </p:nvSpPr>
        <p:spPr>
          <a:xfrm rot="4325534">
            <a:off x="7545665" y="7459983"/>
            <a:ext cx="17687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1" hangingPunct="1"/>
            <a:r>
              <a:rPr lang="en-US" altLang="en-US" sz="1000" b="1" dirty="0">
                <a:solidFill>
                  <a:schemeClr val="bg1"/>
                </a:solidFill>
                <a:latin typeface="Comic Sans MS" panose="030F0702030302020204" pitchFamily="66" charset="0"/>
              </a:rPr>
              <a:t>APPLIED ANATOMY AND PHYSIOLOGY</a:t>
            </a:r>
          </a:p>
        </p:txBody>
      </p:sp>
      <p:sp>
        <p:nvSpPr>
          <p:cNvPr id="141" name="Rectangle 140">
            <a:extLst>
              <a:ext uri="{FF2B5EF4-FFF2-40B4-BE49-F238E27FC236}">
                <a16:creationId xmlns:a16="http://schemas.microsoft.com/office/drawing/2014/main" id="{CF28B061-905B-4391-A60B-74CD18773C81}"/>
              </a:ext>
            </a:extLst>
          </p:cNvPr>
          <p:cNvSpPr/>
          <p:nvPr/>
        </p:nvSpPr>
        <p:spPr>
          <a:xfrm>
            <a:off x="2316318" y="8977374"/>
            <a:ext cx="6006149" cy="640519"/>
          </a:xfrm>
          <a:custGeom>
            <a:avLst/>
            <a:gdLst>
              <a:gd name="connsiteX0" fmla="*/ 0 w 5909338"/>
              <a:gd name="connsiteY0" fmla="*/ 0 h 642380"/>
              <a:gd name="connsiteX1" fmla="*/ 5909338 w 5909338"/>
              <a:gd name="connsiteY1" fmla="*/ 0 h 642380"/>
              <a:gd name="connsiteX2" fmla="*/ 5909338 w 5909338"/>
              <a:gd name="connsiteY2" fmla="*/ 642380 h 642380"/>
              <a:gd name="connsiteX3" fmla="*/ 0 w 5909338"/>
              <a:gd name="connsiteY3" fmla="*/ 642380 h 642380"/>
              <a:gd name="connsiteX4" fmla="*/ 0 w 5909338"/>
              <a:gd name="connsiteY4" fmla="*/ 0 h 642380"/>
              <a:gd name="connsiteX0" fmla="*/ 0 w 5909338"/>
              <a:gd name="connsiteY0" fmla="*/ 0 h 642380"/>
              <a:gd name="connsiteX1" fmla="*/ 5909338 w 5909338"/>
              <a:gd name="connsiteY1" fmla="*/ 0 h 642380"/>
              <a:gd name="connsiteX2" fmla="*/ 5909338 w 5909338"/>
              <a:gd name="connsiteY2" fmla="*/ 637185 h 642380"/>
              <a:gd name="connsiteX3" fmla="*/ 0 w 5909338"/>
              <a:gd name="connsiteY3" fmla="*/ 642380 h 642380"/>
              <a:gd name="connsiteX4" fmla="*/ 0 w 5909338"/>
              <a:gd name="connsiteY4" fmla="*/ 0 h 642380"/>
              <a:gd name="connsiteX0" fmla="*/ 0 w 5909338"/>
              <a:gd name="connsiteY0" fmla="*/ 0 h 642381"/>
              <a:gd name="connsiteX1" fmla="*/ 5909338 w 5909338"/>
              <a:gd name="connsiteY1" fmla="*/ 0 h 642381"/>
              <a:gd name="connsiteX2" fmla="*/ 5831406 w 5909338"/>
              <a:gd name="connsiteY2" fmla="*/ 642381 h 642381"/>
              <a:gd name="connsiteX3" fmla="*/ 0 w 5909338"/>
              <a:gd name="connsiteY3" fmla="*/ 642380 h 642381"/>
              <a:gd name="connsiteX4" fmla="*/ 0 w 5909338"/>
              <a:gd name="connsiteY4" fmla="*/ 0 h 642381"/>
              <a:gd name="connsiteX0" fmla="*/ 0 w 5909338"/>
              <a:gd name="connsiteY0" fmla="*/ 0 h 652772"/>
              <a:gd name="connsiteX1" fmla="*/ 5909338 w 5909338"/>
              <a:gd name="connsiteY1" fmla="*/ 0 h 652772"/>
              <a:gd name="connsiteX2" fmla="*/ 5826211 w 5909338"/>
              <a:gd name="connsiteY2" fmla="*/ 652772 h 652772"/>
              <a:gd name="connsiteX3" fmla="*/ 0 w 5909338"/>
              <a:gd name="connsiteY3" fmla="*/ 642380 h 652772"/>
              <a:gd name="connsiteX4" fmla="*/ 0 w 5909338"/>
              <a:gd name="connsiteY4" fmla="*/ 0 h 652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09338" h="652772">
                <a:moveTo>
                  <a:pt x="0" y="0"/>
                </a:moveTo>
                <a:lnTo>
                  <a:pt x="5909338" y="0"/>
                </a:lnTo>
                <a:lnTo>
                  <a:pt x="5826211" y="652772"/>
                </a:lnTo>
                <a:lnTo>
                  <a:pt x="0" y="642380"/>
                </a:lnTo>
                <a:lnTo>
                  <a:pt x="0" y="0"/>
                </a:lnTo>
                <a:close/>
              </a:path>
            </a:pathLst>
          </a:custGeom>
          <a:solidFill>
            <a:srgbClr val="971B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/>
          </a:p>
        </p:txBody>
      </p:sp>
      <p:sp>
        <p:nvSpPr>
          <p:cNvPr id="602" name="TextBox 52">
            <a:extLst>
              <a:ext uri="{FF2B5EF4-FFF2-40B4-BE49-F238E27FC236}">
                <a16:creationId xmlns:a16="http://schemas.microsoft.com/office/drawing/2014/main" id="{6310D50A-28EA-4BB9-9CC3-BD7A759E9D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67811" y="9152145"/>
            <a:ext cx="1594831" cy="276999"/>
          </a:xfrm>
          <a:prstGeom prst="rect">
            <a:avLst/>
          </a:prstGeom>
          <a:solidFill>
            <a:srgbClr val="971B37"/>
          </a:solidFill>
          <a:ln>
            <a:noFill/>
          </a:ln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200" b="1" dirty="0">
                <a:solidFill>
                  <a:schemeClr val="bg1"/>
                </a:solidFill>
                <a:latin typeface="Comic Sans MS" panose="030F0702030302020204" pitchFamily="66" charset="0"/>
              </a:rPr>
              <a:t>COMPONENT 4</a:t>
            </a:r>
          </a:p>
        </p:txBody>
      </p:sp>
      <p:sp>
        <p:nvSpPr>
          <p:cNvPr id="420" name="TextBox 52">
            <a:extLst>
              <a:ext uri="{FF2B5EF4-FFF2-40B4-BE49-F238E27FC236}">
                <a16:creationId xmlns:a16="http://schemas.microsoft.com/office/drawing/2014/main" id="{E30792E7-C5C4-43DE-A4BA-98933FCFA1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62765" y="9141824"/>
            <a:ext cx="1002851" cy="276999"/>
          </a:xfrm>
          <a:prstGeom prst="rect">
            <a:avLst/>
          </a:prstGeom>
          <a:solidFill>
            <a:srgbClr val="971B37"/>
          </a:solidFill>
          <a:ln>
            <a:noFill/>
          </a:ln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200" b="1" dirty="0">
                <a:solidFill>
                  <a:schemeClr val="bg1"/>
                </a:solidFill>
                <a:latin typeface="Comic Sans MS" panose="030F0702030302020204" pitchFamily="66" charset="0"/>
              </a:rPr>
              <a:t>INJURIES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0F23315-580A-4562-844D-0F66BF3E85E6}"/>
              </a:ext>
            </a:extLst>
          </p:cNvPr>
          <p:cNvSpPr txBox="1"/>
          <p:nvPr/>
        </p:nvSpPr>
        <p:spPr>
          <a:xfrm>
            <a:off x="6087479" y="9074586"/>
            <a:ext cx="176875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1" hangingPunct="1"/>
            <a:r>
              <a:rPr lang="en-US" altLang="en-US" sz="1050" b="1" dirty="0">
                <a:solidFill>
                  <a:schemeClr val="bg1"/>
                </a:solidFill>
                <a:latin typeface="Comic Sans MS" panose="030F0702030302020204" pitchFamily="66" charset="0"/>
              </a:rPr>
              <a:t>APPLIED ANATOMY AND PHYSIOLOGY</a:t>
            </a:r>
          </a:p>
        </p:txBody>
      </p:sp>
      <p:sp>
        <p:nvSpPr>
          <p:cNvPr id="222" name="Oval 221">
            <a:extLst>
              <a:ext uri="{FF2B5EF4-FFF2-40B4-BE49-F238E27FC236}">
                <a16:creationId xmlns:a16="http://schemas.microsoft.com/office/drawing/2014/main" id="{03DF19CB-743B-46E7-B0F9-BA07FB0688BA}"/>
              </a:ext>
            </a:extLst>
          </p:cNvPr>
          <p:cNvSpPr/>
          <p:nvPr/>
        </p:nvSpPr>
        <p:spPr>
          <a:xfrm>
            <a:off x="7745114" y="8360679"/>
            <a:ext cx="1216025" cy="1246889"/>
          </a:xfrm>
          <a:prstGeom prst="ellipse">
            <a:avLst/>
          </a:prstGeom>
          <a:solidFill>
            <a:srgbClr val="217C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155"/>
          </a:p>
        </p:txBody>
      </p:sp>
      <p:sp>
        <p:nvSpPr>
          <p:cNvPr id="223" name="Oval 222">
            <a:extLst>
              <a:ext uri="{FF2B5EF4-FFF2-40B4-BE49-F238E27FC236}">
                <a16:creationId xmlns:a16="http://schemas.microsoft.com/office/drawing/2014/main" id="{57E3382F-8EBE-4696-BAC1-B5FF845A1D43}"/>
              </a:ext>
            </a:extLst>
          </p:cNvPr>
          <p:cNvSpPr/>
          <p:nvPr/>
        </p:nvSpPr>
        <p:spPr>
          <a:xfrm>
            <a:off x="7856229" y="8477366"/>
            <a:ext cx="997997" cy="100723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155"/>
          </a:p>
        </p:txBody>
      </p:sp>
      <p:sp>
        <p:nvSpPr>
          <p:cNvPr id="3106" name="TextBox 59">
            <a:extLst>
              <a:ext uri="{FF2B5EF4-FFF2-40B4-BE49-F238E27FC236}">
                <a16:creationId xmlns:a16="http://schemas.microsoft.com/office/drawing/2014/main" id="{269D97FE-53BE-4C3B-8A7D-B40D30E892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32170" y="8646366"/>
            <a:ext cx="841375" cy="827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4800" b="1" dirty="0"/>
              <a:t>11</a:t>
            </a:r>
          </a:p>
        </p:txBody>
      </p:sp>
      <p:sp>
        <p:nvSpPr>
          <p:cNvPr id="392" name="TextBox 52">
            <a:extLst>
              <a:ext uri="{FF2B5EF4-FFF2-40B4-BE49-F238E27FC236}">
                <a16:creationId xmlns:a16="http://schemas.microsoft.com/office/drawing/2014/main" id="{31A84603-992D-4124-9B09-1A1167BD44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4265" y="8583757"/>
            <a:ext cx="84137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600" b="1" dirty="0">
                <a:latin typeface="Gill Sans MT Condensed" panose="020B0506020104020203" pitchFamily="34" charset="0"/>
              </a:rPr>
              <a:t>YEAR</a:t>
            </a:r>
          </a:p>
        </p:txBody>
      </p:sp>
      <p:sp>
        <p:nvSpPr>
          <p:cNvPr id="135" name="Rectangle 134">
            <a:extLst>
              <a:ext uri="{FF2B5EF4-FFF2-40B4-BE49-F238E27FC236}">
                <a16:creationId xmlns:a16="http://schemas.microsoft.com/office/drawing/2014/main" id="{F541C1C3-9B64-4B14-B224-F8F42585BDA0}"/>
              </a:ext>
            </a:extLst>
          </p:cNvPr>
          <p:cNvSpPr/>
          <p:nvPr/>
        </p:nvSpPr>
        <p:spPr>
          <a:xfrm>
            <a:off x="2319016" y="11084050"/>
            <a:ext cx="5835462" cy="599035"/>
          </a:xfrm>
          <a:prstGeom prst="rect">
            <a:avLst/>
          </a:prstGeom>
          <a:solidFill>
            <a:srgbClr val="971B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155"/>
          </a:p>
        </p:txBody>
      </p:sp>
      <p:sp>
        <p:nvSpPr>
          <p:cNvPr id="136" name="Block Arc 135">
            <a:extLst>
              <a:ext uri="{FF2B5EF4-FFF2-40B4-BE49-F238E27FC236}">
                <a16:creationId xmlns:a16="http://schemas.microsoft.com/office/drawing/2014/main" id="{3F905D6C-4F5E-48DA-9971-6A475AA9A830}"/>
              </a:ext>
            </a:extLst>
          </p:cNvPr>
          <p:cNvSpPr/>
          <p:nvPr/>
        </p:nvSpPr>
        <p:spPr>
          <a:xfrm rot="16200000">
            <a:off x="992743" y="9266532"/>
            <a:ext cx="2679413" cy="2125663"/>
          </a:xfrm>
          <a:prstGeom prst="blockArc">
            <a:avLst>
              <a:gd name="adj1" fmla="val 10726998"/>
              <a:gd name="adj2" fmla="val 263439"/>
              <a:gd name="adj3" fmla="val 28511"/>
            </a:avLst>
          </a:prstGeom>
          <a:solidFill>
            <a:srgbClr val="971B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155">
              <a:solidFill>
                <a:schemeClr val="tx1"/>
              </a:solidFill>
            </a:endParaRPr>
          </a:p>
        </p:txBody>
      </p:sp>
      <p:sp>
        <p:nvSpPr>
          <p:cNvPr id="3384" name="TextBox 52">
            <a:extLst>
              <a:ext uri="{FF2B5EF4-FFF2-40B4-BE49-F238E27FC236}">
                <a16:creationId xmlns:a16="http://schemas.microsoft.com/office/drawing/2014/main" id="{F28B6AAA-9C3E-4DEE-8EE8-84CDE2A8D4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7169" y="11148878"/>
            <a:ext cx="2156855" cy="461665"/>
          </a:xfrm>
          <a:prstGeom prst="rect">
            <a:avLst/>
          </a:prstGeom>
          <a:solidFill>
            <a:srgbClr val="971B37"/>
          </a:solidFill>
          <a:ln>
            <a:noFill/>
          </a:ln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200" b="1" dirty="0">
                <a:solidFill>
                  <a:schemeClr val="bg1"/>
                </a:solidFill>
                <a:latin typeface="Comic Sans MS" panose="030F0702030302020204" pitchFamily="66" charset="0"/>
              </a:rPr>
              <a:t>PRINCIPLES OF TRAINING</a:t>
            </a:r>
          </a:p>
        </p:txBody>
      </p:sp>
      <p:sp>
        <p:nvSpPr>
          <p:cNvPr id="547" name="TextBox 52">
            <a:extLst>
              <a:ext uri="{FF2B5EF4-FFF2-40B4-BE49-F238E27FC236}">
                <a16:creationId xmlns:a16="http://schemas.microsoft.com/office/drawing/2014/main" id="{48D7F2B4-3D81-49AF-8CA7-731BCADD39B5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968851" y="10331817"/>
            <a:ext cx="137448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200" b="1" dirty="0">
                <a:solidFill>
                  <a:schemeClr val="bg1"/>
                </a:solidFill>
                <a:latin typeface="Comic Sans MS" panose="030F0702030302020204" pitchFamily="66" charset="0"/>
              </a:rPr>
              <a:t>TRAINING METHODS</a:t>
            </a:r>
          </a:p>
        </p:txBody>
      </p:sp>
      <p:sp>
        <p:nvSpPr>
          <p:cNvPr id="394" name="Rectangle 393">
            <a:extLst>
              <a:ext uri="{FF2B5EF4-FFF2-40B4-BE49-F238E27FC236}">
                <a16:creationId xmlns:a16="http://schemas.microsoft.com/office/drawing/2014/main" id="{35974B16-4BD8-4403-B769-E8CDA13DADD9}"/>
              </a:ext>
            </a:extLst>
          </p:cNvPr>
          <p:cNvSpPr/>
          <p:nvPr/>
        </p:nvSpPr>
        <p:spPr>
          <a:xfrm>
            <a:off x="2272530" y="10992262"/>
            <a:ext cx="99830" cy="69359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68" name="TextBox 52">
            <a:extLst>
              <a:ext uri="{FF2B5EF4-FFF2-40B4-BE49-F238E27FC236}">
                <a16:creationId xmlns:a16="http://schemas.microsoft.com/office/drawing/2014/main" id="{6310D50A-28EA-4BB9-9CC3-BD7A759E9D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775" y="9106779"/>
            <a:ext cx="1273218" cy="461665"/>
          </a:xfrm>
          <a:prstGeom prst="rect">
            <a:avLst/>
          </a:prstGeom>
          <a:solidFill>
            <a:srgbClr val="971B37"/>
          </a:solidFill>
          <a:ln>
            <a:noFill/>
          </a:ln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200" b="1" dirty="0">
                <a:solidFill>
                  <a:schemeClr val="bg1"/>
                </a:solidFill>
                <a:latin typeface="Comic Sans MS" panose="030F0702030302020204" pitchFamily="66" charset="0"/>
              </a:rPr>
              <a:t>THE EFFECTS OF EXERCISE</a:t>
            </a:r>
          </a:p>
        </p:txBody>
      </p:sp>
      <p:sp>
        <p:nvSpPr>
          <p:cNvPr id="132" name="Block Arc 131">
            <a:extLst>
              <a:ext uri="{FF2B5EF4-FFF2-40B4-BE49-F238E27FC236}">
                <a16:creationId xmlns:a16="http://schemas.microsoft.com/office/drawing/2014/main" id="{47087E5C-478E-462D-8311-D06CABC6D70A}"/>
              </a:ext>
            </a:extLst>
          </p:cNvPr>
          <p:cNvSpPr/>
          <p:nvPr/>
        </p:nvSpPr>
        <p:spPr>
          <a:xfrm rot="5400000" flipH="1">
            <a:off x="6469855" y="11441027"/>
            <a:ext cx="2887663" cy="2184400"/>
          </a:xfrm>
          <a:prstGeom prst="blockArc">
            <a:avLst>
              <a:gd name="adj1" fmla="val 10826492"/>
              <a:gd name="adj2" fmla="val 1572"/>
              <a:gd name="adj3" fmla="val 27649"/>
            </a:avLst>
          </a:prstGeom>
          <a:solidFill>
            <a:srgbClr val="971B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155">
              <a:solidFill>
                <a:schemeClr val="tx1"/>
              </a:solidFill>
            </a:endParaRPr>
          </a:p>
        </p:txBody>
      </p:sp>
      <p:sp>
        <p:nvSpPr>
          <p:cNvPr id="133" name="Rectangle 132">
            <a:extLst>
              <a:ext uri="{FF2B5EF4-FFF2-40B4-BE49-F238E27FC236}">
                <a16:creationId xmlns:a16="http://schemas.microsoft.com/office/drawing/2014/main" id="{0B6816D0-3EA9-4D64-955C-A4CA62761488}"/>
              </a:ext>
            </a:extLst>
          </p:cNvPr>
          <p:cNvSpPr/>
          <p:nvPr/>
        </p:nvSpPr>
        <p:spPr>
          <a:xfrm>
            <a:off x="2301874" y="13364586"/>
            <a:ext cx="5824638" cy="609485"/>
          </a:xfrm>
          <a:prstGeom prst="rect">
            <a:avLst/>
          </a:prstGeom>
          <a:solidFill>
            <a:srgbClr val="971B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155"/>
          </a:p>
        </p:txBody>
      </p:sp>
      <p:sp>
        <p:nvSpPr>
          <p:cNvPr id="3331" name="TextBox 52">
            <a:extLst>
              <a:ext uri="{FF2B5EF4-FFF2-40B4-BE49-F238E27FC236}">
                <a16:creationId xmlns:a16="http://schemas.microsoft.com/office/drawing/2014/main" id="{9880C543-C597-42FE-8079-0FDE48245D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01874" y="13458058"/>
            <a:ext cx="1998439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200" b="1" dirty="0">
                <a:solidFill>
                  <a:schemeClr val="bg1"/>
                </a:solidFill>
                <a:latin typeface="Comic Sans MS" panose="030F0702030302020204" pitchFamily="66" charset="0"/>
              </a:rPr>
              <a:t>OPTIMUM WEIGHT</a:t>
            </a:r>
          </a:p>
        </p:txBody>
      </p:sp>
      <p:sp>
        <p:nvSpPr>
          <p:cNvPr id="3345" name="TextBox 52">
            <a:extLst>
              <a:ext uri="{FF2B5EF4-FFF2-40B4-BE49-F238E27FC236}">
                <a16:creationId xmlns:a16="http://schemas.microsoft.com/office/drawing/2014/main" id="{A8F8F931-3F88-40A5-A15A-3229DF33A9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43464" y="13488282"/>
            <a:ext cx="226607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200" b="1" dirty="0">
                <a:solidFill>
                  <a:schemeClr val="bg1"/>
                </a:solidFill>
                <a:latin typeface="Comic Sans MS" panose="030F0702030302020204" pitchFamily="66" charset="0"/>
              </a:rPr>
              <a:t>ENERGY BALANCE AND HYDRATION</a:t>
            </a:r>
          </a:p>
        </p:txBody>
      </p:sp>
      <p:sp>
        <p:nvSpPr>
          <p:cNvPr id="3352" name="TextBox 52">
            <a:extLst>
              <a:ext uri="{FF2B5EF4-FFF2-40B4-BE49-F238E27FC236}">
                <a16:creationId xmlns:a16="http://schemas.microsoft.com/office/drawing/2014/main" id="{0DE15AD9-15BF-4BD8-8FEE-B1FF6B092D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42890" y="13369920"/>
            <a:ext cx="14033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200" b="1" dirty="0">
                <a:solidFill>
                  <a:schemeClr val="bg1"/>
                </a:solidFill>
                <a:latin typeface="Comic Sans MS" panose="030F0702030302020204" pitchFamily="66" charset="0"/>
              </a:rPr>
              <a:t>PHYSICAL TRAINING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8300228" y="11534826"/>
            <a:ext cx="553998" cy="1827592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Comic Sans MS" panose="030F0702030302020204" pitchFamily="66" charset="0"/>
              </a:rPr>
              <a:t>HEALTH RELATED FITNESS</a:t>
            </a:r>
            <a:endParaRPr lang="en-GB" sz="1200" b="1" dirty="0">
              <a:latin typeface="Comic Sans MS" panose="030F0702030302020204" pitchFamily="66" charset="0"/>
            </a:endParaRPr>
          </a:p>
        </p:txBody>
      </p:sp>
      <p:sp>
        <p:nvSpPr>
          <p:cNvPr id="3361" name="TextBox 52">
            <a:extLst>
              <a:ext uri="{FF2B5EF4-FFF2-40B4-BE49-F238E27FC236}">
                <a16:creationId xmlns:a16="http://schemas.microsoft.com/office/drawing/2014/main" id="{6310D50A-28EA-4BB9-9CC3-BD7A759E9D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56123" y="11206211"/>
            <a:ext cx="2023858" cy="461665"/>
          </a:xfrm>
          <a:prstGeom prst="rect">
            <a:avLst/>
          </a:prstGeom>
          <a:solidFill>
            <a:srgbClr val="971B37"/>
          </a:solidFill>
          <a:ln>
            <a:noFill/>
          </a:ln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200" b="1" dirty="0">
                <a:solidFill>
                  <a:schemeClr val="bg1"/>
                </a:solidFill>
                <a:latin typeface="Comic Sans MS" panose="030F0702030302020204" pitchFamily="66" charset="0"/>
              </a:rPr>
              <a:t>SKILL RELATED FITNESS</a:t>
            </a:r>
          </a:p>
        </p:txBody>
      </p:sp>
      <p:sp>
        <p:nvSpPr>
          <p:cNvPr id="15" name="Block Arc 14">
            <a:extLst>
              <a:ext uri="{FF2B5EF4-FFF2-40B4-BE49-F238E27FC236}">
                <a16:creationId xmlns:a16="http://schemas.microsoft.com/office/drawing/2014/main" id="{4467477C-A442-4631-AB2B-BF52D88B4DCE}"/>
              </a:ext>
            </a:extLst>
          </p:cNvPr>
          <p:cNvSpPr/>
          <p:nvPr/>
        </p:nvSpPr>
        <p:spPr>
          <a:xfrm rot="16200000">
            <a:off x="818779" y="13602620"/>
            <a:ext cx="2718097" cy="2193925"/>
          </a:xfrm>
          <a:prstGeom prst="blockArc">
            <a:avLst>
              <a:gd name="adj1" fmla="val 10740224"/>
              <a:gd name="adj2" fmla="val 156513"/>
              <a:gd name="adj3" fmla="val 28217"/>
            </a:avLst>
          </a:prstGeom>
          <a:solidFill>
            <a:srgbClr val="971B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155">
              <a:solidFill>
                <a:schemeClr val="tx1"/>
              </a:solidFill>
            </a:endParaRPr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11559AAA-F3A3-487D-9C22-60F8CE552ACE}"/>
              </a:ext>
            </a:extLst>
          </p:cNvPr>
          <p:cNvSpPr/>
          <p:nvPr/>
        </p:nvSpPr>
        <p:spPr>
          <a:xfrm>
            <a:off x="1962209" y="15437995"/>
            <a:ext cx="6360258" cy="603423"/>
          </a:xfrm>
          <a:prstGeom prst="rect">
            <a:avLst/>
          </a:prstGeom>
          <a:solidFill>
            <a:srgbClr val="971B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155"/>
          </a:p>
        </p:txBody>
      </p:sp>
      <p:sp>
        <p:nvSpPr>
          <p:cNvPr id="3268" name="TextBox 52">
            <a:extLst>
              <a:ext uri="{FF2B5EF4-FFF2-40B4-BE49-F238E27FC236}">
                <a16:creationId xmlns:a16="http://schemas.microsoft.com/office/drawing/2014/main" id="{59D74F82-6254-45DF-8741-BBBF0DA83E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13287" y="15540051"/>
            <a:ext cx="245621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200" b="1" dirty="0">
                <a:solidFill>
                  <a:schemeClr val="bg1"/>
                </a:solidFill>
                <a:latin typeface="Comic Sans MS" panose="030F0702030302020204" pitchFamily="66" charset="0"/>
              </a:rPr>
              <a:t>HEALTH FITNESS AND WELL BEING</a:t>
            </a:r>
          </a:p>
        </p:txBody>
      </p:sp>
      <p:sp>
        <p:nvSpPr>
          <p:cNvPr id="3319" name="TextBox 52">
            <a:extLst>
              <a:ext uri="{FF2B5EF4-FFF2-40B4-BE49-F238E27FC236}">
                <a16:creationId xmlns:a16="http://schemas.microsoft.com/office/drawing/2014/main" id="{48D7F2B4-3D81-49AF-8CA7-731BCADD39B5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681101" y="14501103"/>
            <a:ext cx="163885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200" b="1" dirty="0">
                <a:solidFill>
                  <a:schemeClr val="bg1"/>
                </a:solidFill>
                <a:latin typeface="Comic Sans MS" panose="030F0702030302020204" pitchFamily="66" charset="0"/>
              </a:rPr>
              <a:t>ENERGY USE, DIET</a:t>
            </a:r>
            <a:r>
              <a:rPr lang="en-US" altLang="en-US" sz="1600" b="1" dirty="0">
                <a:solidFill>
                  <a:schemeClr val="bg1"/>
                </a:solidFill>
                <a:latin typeface="Gill Sans MT Condensed" panose="020B0506020104020203" pitchFamily="34" charset="0"/>
              </a:rPr>
              <a:t>,</a:t>
            </a:r>
            <a:r>
              <a:rPr lang="en-US" altLang="en-US" sz="1200" b="1" dirty="0">
                <a:solidFill>
                  <a:schemeClr val="bg1"/>
                </a:solidFill>
                <a:latin typeface="Comic Sans MS" panose="030F0702030302020204" pitchFamily="66" charset="0"/>
              </a:rPr>
              <a:t> NUTRITION</a:t>
            </a:r>
          </a:p>
        </p:txBody>
      </p:sp>
      <p:sp>
        <p:nvSpPr>
          <p:cNvPr id="277" name="TextBox 52">
            <a:extLst>
              <a:ext uri="{FF2B5EF4-FFF2-40B4-BE49-F238E27FC236}">
                <a16:creationId xmlns:a16="http://schemas.microsoft.com/office/drawing/2014/main" id="{59D74F82-6254-45DF-8741-BBBF0DA83E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48492" y="15607446"/>
            <a:ext cx="245621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200" b="1" dirty="0">
                <a:solidFill>
                  <a:schemeClr val="bg1"/>
                </a:solidFill>
                <a:latin typeface="Comic Sans MS" panose="030F0702030302020204" pitchFamily="66" charset="0"/>
              </a:rPr>
              <a:t>SEDENTARY LIFESTYLE</a:t>
            </a:r>
          </a:p>
        </p:txBody>
      </p:sp>
      <p:sp>
        <p:nvSpPr>
          <p:cNvPr id="230" name="Oval 229">
            <a:extLst>
              <a:ext uri="{FF2B5EF4-FFF2-40B4-BE49-F238E27FC236}">
                <a16:creationId xmlns:a16="http://schemas.microsoft.com/office/drawing/2014/main" id="{2DE4746F-8993-4AE8-B3B6-0ADE93C47E84}"/>
              </a:ext>
            </a:extLst>
          </p:cNvPr>
          <p:cNvSpPr/>
          <p:nvPr/>
        </p:nvSpPr>
        <p:spPr>
          <a:xfrm>
            <a:off x="7928062" y="15206559"/>
            <a:ext cx="1128562" cy="1168098"/>
          </a:xfrm>
          <a:prstGeom prst="ellipse">
            <a:avLst/>
          </a:prstGeom>
          <a:solidFill>
            <a:srgbClr val="217C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155"/>
          </a:p>
        </p:txBody>
      </p:sp>
      <p:sp>
        <p:nvSpPr>
          <p:cNvPr id="393" name="Oval 392">
            <a:extLst>
              <a:ext uri="{FF2B5EF4-FFF2-40B4-BE49-F238E27FC236}">
                <a16:creationId xmlns:a16="http://schemas.microsoft.com/office/drawing/2014/main" id="{16A9CED7-7229-4FA2-B750-AB1AB434A79F}"/>
              </a:ext>
            </a:extLst>
          </p:cNvPr>
          <p:cNvSpPr/>
          <p:nvPr/>
        </p:nvSpPr>
        <p:spPr>
          <a:xfrm>
            <a:off x="7994729" y="15284716"/>
            <a:ext cx="997997" cy="100723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155"/>
          </a:p>
        </p:txBody>
      </p:sp>
      <p:sp>
        <p:nvSpPr>
          <p:cNvPr id="3267" name="TextBox 52">
            <a:extLst>
              <a:ext uri="{FF2B5EF4-FFF2-40B4-BE49-F238E27FC236}">
                <a16:creationId xmlns:a16="http://schemas.microsoft.com/office/drawing/2014/main" id="{604A2FB1-A4ED-4621-9354-727A6D7F1D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64331" y="15355225"/>
            <a:ext cx="84137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600" b="1" dirty="0">
                <a:latin typeface="Gill Sans MT Condensed" panose="020B0506020104020203" pitchFamily="34" charset="0"/>
              </a:rPr>
              <a:t>YEAR</a:t>
            </a:r>
          </a:p>
        </p:txBody>
      </p:sp>
      <p:sp>
        <p:nvSpPr>
          <p:cNvPr id="195" name="TextBox 55">
            <a:extLst>
              <a:ext uri="{FF2B5EF4-FFF2-40B4-BE49-F238E27FC236}">
                <a16:creationId xmlns:a16="http://schemas.microsoft.com/office/drawing/2014/main" id="{77414327-C798-445D-86C3-4470D2812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20737" y="15479108"/>
            <a:ext cx="963980" cy="827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4800" b="1" dirty="0"/>
              <a:t>10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12148</TotalTime>
  <Words>355</Words>
  <Application>Microsoft Office PowerPoint</Application>
  <PresentationFormat>Custom</PresentationFormat>
  <Paragraphs>150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Comic Sans MS</vt:lpstr>
      <vt:lpstr>Gill Sans MT Condensed</vt:lpstr>
      <vt:lpstr>Office Theme</vt:lpstr>
      <vt:lpstr>PowerPoint Presentation</vt:lpstr>
    </vt:vector>
  </TitlesOfParts>
  <Company>St Mary's Catholic High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Lee Peachey</dc:creator>
  <cp:lastModifiedBy>N Cooke</cp:lastModifiedBy>
  <cp:revision>416</cp:revision>
  <cp:lastPrinted>2020-06-03T09:37:56Z</cp:lastPrinted>
  <dcterms:created xsi:type="dcterms:W3CDTF">2018-02-08T08:28:53Z</dcterms:created>
  <dcterms:modified xsi:type="dcterms:W3CDTF">2025-11-04T18:18:49Z</dcterms:modified>
</cp:coreProperties>
</file>