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546100" indent="-88900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093788" indent="-179388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641475" indent="-2698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187575" indent="-358775" algn="l" defTabSz="1093788" rtl="0" eaLnBrk="0" fontAlgn="base" hangingPunct="0">
      <a:spcBef>
        <a:spcPct val="0"/>
      </a:spcBef>
      <a:spcAft>
        <a:spcPct val="0"/>
      </a:spcAft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9766"/>
    <a:srgbClr val="A7CB5A"/>
    <a:srgbClr val="A9D18E"/>
    <a:srgbClr val="175A68"/>
    <a:srgbClr val="971B37"/>
    <a:srgbClr val="217C88"/>
    <a:srgbClr val="33CCCC"/>
    <a:srgbClr val="66FF33"/>
    <a:srgbClr val="00B050"/>
    <a:srgbClr val="144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79" autoAdjust="0"/>
    <p:restoredTop sz="95441" autoAdjust="0"/>
  </p:normalViewPr>
  <p:slideViewPr>
    <p:cSldViewPr snapToGrid="0">
      <p:cViewPr>
        <p:scale>
          <a:sx n="100" d="100"/>
          <a:sy n="100" d="100"/>
        </p:scale>
        <p:origin x="2268" y="-1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29BEA-25BE-410D-BE5E-4E1FB9B7AF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3D4BE-B55E-433A-9C17-511AFFCFCE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09C514-2D65-4674-BC07-189380C6D537}" type="datetimeFigureOut">
              <a:rPr lang="en-US"/>
              <a:pPr>
                <a:defRPr/>
              </a:pPr>
              <a:t>11/4/2025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967AAB-A8DA-45DD-BCF9-C6AC8AC5E7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2EA3B57-EB49-4D5E-852F-16269B95C4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28A05-BF62-4626-BD75-75C131079B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DC305-D814-4CC6-80FB-2B57E0F779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8974AD2-CA02-4F32-B9B2-45969E5EE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5138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0275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95413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60550" algn="l" defTabSz="9302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94E07EB-7754-4D6C-A7A1-2E61BC77E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B3009F-D282-44BC-9872-11F5120BD9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67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21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4CF9CA8-F906-4E44-816D-E4338D1394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075E980-EC14-4530-9A05-2CC370F24BEF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E1361-4954-4796-A70B-D500E73CA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AFEB-37FA-430C-9994-82C802A49526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513B4-4BC7-4F6A-B5E8-D2C28B32C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CE5E3-4F27-45AD-BE67-7F45754BF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51E4D-C462-460E-AF3B-F1AE0893E9A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972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34FC3-D62B-4C48-AA2A-D50CF42A5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01B2A-C51A-492E-A2C5-49601B97E846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DA28D-71DD-4D74-84BF-C2A9D9D22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2395E-05F1-4635-9DC7-67FEAEF3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884C-F9B9-4C9F-ADA9-CA5A25186A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154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25E8-70BB-4325-A0F7-C1608CC9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29D4-DE73-4527-B243-35F454742C3E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37BCD-9A2E-4FF2-9630-B4337307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5D8DC-5087-4292-AD7C-713DE07F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A6342-333D-47EC-879E-8D4DE1C9CE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940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22B21-D804-412A-AB43-77C106BE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FB993-D04A-483F-8C93-FF02181A99CE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35D85-1F5E-431F-9F7B-A559D086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9ADF8-9896-435E-819F-37C90F85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6CED7-45EB-4F8B-9FEC-C114A00693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432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3F834-BA4A-42C3-87F2-388C557A3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D8193-DD11-4FF3-A7DC-6673B3978C70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ECA7F-9A5E-43A2-8AE6-E310A3941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2331D-31A4-42AD-9CC5-3B84E8D8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3E26F-FBCE-403D-92D7-E7CB0F147A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974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F24E5A-1E44-491D-98CF-646982AE7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E08E8-304F-45D1-B4EB-FD2CCE3F64C3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E8534A-50CB-4833-92C1-BEAD89DC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2FA9C4-4D68-47DC-B063-469A55BBB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29CCB-7188-4756-AC36-13916F59C5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8704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7F5CAD-1C50-46AB-B229-4D7C5CAE4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A86A5-9268-4DEA-B1CA-6754B7A2FFCC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956DDB9-40CB-454B-81F9-79B8BF863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86B743A-12A8-48BB-A239-135C0DD3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EC80A-2668-4121-95B0-04E4058C23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727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1BA94AD-E937-4DF7-8538-D1BCF890D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ADC25-882D-4C4E-9481-8C92F1177052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182D7F7-8CD8-413B-961C-D13D289B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7B5CF5-D746-42B4-A7BC-D20C9B7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8FF2-1AF6-44E3-A9DD-D7CECBB836D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693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0B26F96-E68D-48CC-BA9D-83287D8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2C34B-04B3-4619-98E4-66517C91066D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EFEDA0E-B729-40F9-96C2-F83720E95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0729279-3864-46AD-9BD3-94C2D1E9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B0A6E-4CF8-453D-B8AB-1DD4DECFEC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519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453F03-61E2-4B85-859F-BCD2780D3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C8424-CBFD-4382-B2CC-7C273E6796D2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00E6CC-9D61-48DB-8B4B-2CB3701DB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B88A7E-B3BA-4265-8596-4CE9282C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68759-298B-4940-91BF-131EFC88DD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523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rtlCol="0">
            <a:normAutofit/>
          </a:bodyPr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0BBF3B-FAD0-4EBE-A98C-71C32C3C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D856-3719-404D-B9A4-188AF8C44624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D65AA3B-564A-4159-8EC0-D640F2BDE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D08956-843F-45E1-849B-5A9FA08D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D0848-ADEC-4A1B-BCB8-4EC5EB9C29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753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D356FE-BFCD-4C26-B1B5-90884A0A1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8338" y="939800"/>
            <a:ext cx="8383587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A8B62F4-BB5E-4D30-B90F-6EE2507937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68338" y="4695825"/>
            <a:ext cx="8383587" cy="1119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1F930-1228-48A5-A996-FE190E99B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338" y="16349663"/>
            <a:ext cx="2187575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88864F-2C3D-4182-8209-D250A5679695}" type="datetimeFigureOut">
              <a:rPr lang="en-GB"/>
              <a:pPr>
                <a:defRPr/>
              </a:pPr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9DF96-A280-4963-80F7-C1178FDF1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19450" y="16349663"/>
            <a:ext cx="3281363" cy="939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94475" eaLnBrk="1" fontAlgn="auto" hangingPunct="1">
              <a:spcBef>
                <a:spcPts val="0"/>
              </a:spcBef>
              <a:spcAft>
                <a:spcPts val="0"/>
              </a:spcAft>
              <a:defRPr sz="1276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BCA99-F51B-4210-B955-28AD7ADDC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4350" y="16349663"/>
            <a:ext cx="2187575" cy="939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3B0456-36CA-4749-93FF-B5B9BA6A53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2pPr>
      <a:lvl3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3pPr>
      <a:lvl4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4pPr>
      <a:lvl5pPr algn="l" defTabSz="9715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971550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42888" indent="-242888" algn="l" defTabSz="971550" rtl="0" eaLnBrk="0" fontAlgn="base" hangingPunct="0">
        <a:lnSpc>
          <a:spcPct val="90000"/>
        </a:lnSpc>
        <a:spcBef>
          <a:spcPts val="1063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866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1443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700213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85988" indent="-242888" algn="l" defTabSz="971550" rtl="0" eaLnBrk="0" fontAlgn="base" hangingPunct="0">
        <a:lnSpc>
          <a:spcPct val="90000"/>
        </a:lnSpc>
        <a:spcBef>
          <a:spcPts val="538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3.png"/><Relationship Id="rId39" Type="http://schemas.openxmlformats.org/officeDocument/2006/relationships/image" Target="../media/image35.png"/><Relationship Id="rId21" Type="http://schemas.openxmlformats.org/officeDocument/2006/relationships/image" Target="../media/image18.png"/><Relationship Id="rId34" Type="http://schemas.openxmlformats.org/officeDocument/2006/relationships/image" Target="../media/image30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2.png"/><Relationship Id="rId33" Type="http://schemas.openxmlformats.org/officeDocument/2006/relationships/image" Target="../media/image29.png"/><Relationship Id="rId38" Type="http://schemas.openxmlformats.org/officeDocument/2006/relationships/image" Target="../media/image3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29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24" Type="http://schemas.openxmlformats.org/officeDocument/2006/relationships/image" Target="../media/image21.png"/><Relationship Id="rId32" Type="http://schemas.openxmlformats.org/officeDocument/2006/relationships/image" Target="../media/image28.jpeg"/><Relationship Id="rId37" Type="http://schemas.openxmlformats.org/officeDocument/2006/relationships/image" Target="../media/image33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microsoft.com/office/2007/relationships/hdphoto" Target="../media/hdphoto2.wdp"/><Relationship Id="rId36" Type="http://schemas.openxmlformats.org/officeDocument/2006/relationships/image" Target="../media/image32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31" Type="http://schemas.openxmlformats.org/officeDocument/2006/relationships/image" Target="../media/image2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4.png"/><Relationship Id="rId30" Type="http://schemas.openxmlformats.org/officeDocument/2006/relationships/image" Target="../media/image26.png"/><Relationship Id="rId35" Type="http://schemas.openxmlformats.org/officeDocument/2006/relationships/image" Target="../media/image31.png"/><Relationship Id="rId8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Rectangle 426">
            <a:extLst>
              <a:ext uri="{FF2B5EF4-FFF2-40B4-BE49-F238E27FC236}">
                <a16:creationId xmlns:a16="http://schemas.microsoft.com/office/drawing/2014/main" id="{301219B5-E605-4BF8-8049-8873DEB0C642}"/>
              </a:ext>
            </a:extLst>
          </p:cNvPr>
          <p:cNvSpPr/>
          <p:nvPr/>
        </p:nvSpPr>
        <p:spPr>
          <a:xfrm>
            <a:off x="76200" y="36810"/>
            <a:ext cx="9561954" cy="17603490"/>
          </a:xfrm>
          <a:prstGeom prst="rect">
            <a:avLst/>
          </a:prstGeom>
          <a:solidFill>
            <a:schemeClr val="bg1"/>
          </a:solidFill>
          <a:ln w="165100">
            <a:solidFill>
              <a:srgbClr val="AA97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F63BC623-97AF-4502-882C-2E6BC010D90D}"/>
              </a:ext>
            </a:extLst>
          </p:cNvPr>
          <p:cNvCxnSpPr>
            <a:cxnSpLocks/>
          </p:cNvCxnSpPr>
          <p:nvPr/>
        </p:nvCxnSpPr>
        <p:spPr>
          <a:xfrm flipV="1">
            <a:off x="1026332" y="15083219"/>
            <a:ext cx="436986" cy="9104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B61954C-5C0D-412F-907D-48AF0BCE18AD}"/>
              </a:ext>
            </a:extLst>
          </p:cNvPr>
          <p:cNvCxnSpPr>
            <a:cxnSpLocks/>
          </p:cNvCxnSpPr>
          <p:nvPr/>
        </p:nvCxnSpPr>
        <p:spPr>
          <a:xfrm flipH="1">
            <a:off x="1650324" y="14575528"/>
            <a:ext cx="398228" cy="1183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BEE54FC2-7681-411B-84FC-91C9DAA2D4C0}"/>
              </a:ext>
            </a:extLst>
          </p:cNvPr>
          <p:cNvCxnSpPr>
            <a:cxnSpLocks/>
          </p:cNvCxnSpPr>
          <p:nvPr/>
        </p:nvCxnSpPr>
        <p:spPr>
          <a:xfrm flipV="1">
            <a:off x="964734" y="14218463"/>
            <a:ext cx="448869" cy="7212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0" name="Straight Connector 679">
            <a:extLst>
              <a:ext uri="{FF2B5EF4-FFF2-40B4-BE49-F238E27FC236}">
                <a16:creationId xmlns:a16="http://schemas.microsoft.com/office/drawing/2014/main" id="{E5169894-A6E3-4F2D-B1D5-79AFB7498711}"/>
              </a:ext>
            </a:extLst>
          </p:cNvPr>
          <p:cNvCxnSpPr>
            <a:cxnSpLocks/>
          </p:cNvCxnSpPr>
          <p:nvPr/>
        </p:nvCxnSpPr>
        <p:spPr>
          <a:xfrm flipV="1">
            <a:off x="1484746" y="15813968"/>
            <a:ext cx="211110" cy="9588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66058E7A-48F1-4FB3-941C-2C47AF71FDC8}"/>
              </a:ext>
            </a:extLst>
          </p:cNvPr>
          <p:cNvCxnSpPr>
            <a:cxnSpLocks/>
          </p:cNvCxnSpPr>
          <p:nvPr/>
        </p:nvCxnSpPr>
        <p:spPr>
          <a:xfrm flipV="1">
            <a:off x="3697287" y="9320570"/>
            <a:ext cx="86307" cy="332758"/>
          </a:xfrm>
          <a:prstGeom prst="line">
            <a:avLst/>
          </a:prstGeom>
          <a:ln w="19050">
            <a:solidFill>
              <a:srgbClr val="66FF3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112559C4-EDDD-4344-AAC6-AEAAAAC18049}"/>
              </a:ext>
            </a:extLst>
          </p:cNvPr>
          <p:cNvCxnSpPr>
            <a:cxnSpLocks/>
          </p:cNvCxnSpPr>
          <p:nvPr/>
        </p:nvCxnSpPr>
        <p:spPr>
          <a:xfrm flipV="1">
            <a:off x="7229303" y="9514263"/>
            <a:ext cx="8250" cy="21848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AB03546E-2304-41E0-89D7-B43576A0DA35}"/>
              </a:ext>
            </a:extLst>
          </p:cNvPr>
          <p:cNvCxnSpPr>
            <a:cxnSpLocks/>
          </p:cNvCxnSpPr>
          <p:nvPr/>
        </p:nvCxnSpPr>
        <p:spPr>
          <a:xfrm flipH="1" flipV="1">
            <a:off x="4959351" y="9382984"/>
            <a:ext cx="118266" cy="28300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" name="Straight Connector 472">
            <a:extLst>
              <a:ext uri="{FF2B5EF4-FFF2-40B4-BE49-F238E27FC236}">
                <a16:creationId xmlns:a16="http://schemas.microsoft.com/office/drawing/2014/main" id="{5A458216-FCB6-448C-A74E-BD29AA86CBFD}"/>
              </a:ext>
            </a:extLst>
          </p:cNvPr>
          <p:cNvCxnSpPr>
            <a:cxnSpLocks/>
          </p:cNvCxnSpPr>
          <p:nvPr/>
        </p:nvCxnSpPr>
        <p:spPr>
          <a:xfrm>
            <a:off x="7512006" y="8832954"/>
            <a:ext cx="55280" cy="21324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Straight Connector 581">
            <a:extLst>
              <a:ext uri="{FF2B5EF4-FFF2-40B4-BE49-F238E27FC236}">
                <a16:creationId xmlns:a16="http://schemas.microsoft.com/office/drawing/2014/main" id="{AD90D1A4-241D-4ECF-BA20-F55AAB77ED6E}"/>
              </a:ext>
            </a:extLst>
          </p:cNvPr>
          <p:cNvCxnSpPr>
            <a:cxnSpLocks/>
          </p:cNvCxnSpPr>
          <p:nvPr/>
        </p:nvCxnSpPr>
        <p:spPr>
          <a:xfrm>
            <a:off x="3591763" y="8700543"/>
            <a:ext cx="109610" cy="22317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3" name="Straight Connector 582">
            <a:extLst>
              <a:ext uri="{FF2B5EF4-FFF2-40B4-BE49-F238E27FC236}">
                <a16:creationId xmlns:a16="http://schemas.microsoft.com/office/drawing/2014/main" id="{AD90D1A4-241D-4ECF-BA20-F55AAB77ED6E}"/>
              </a:ext>
            </a:extLst>
          </p:cNvPr>
          <p:cNvCxnSpPr>
            <a:cxnSpLocks/>
          </p:cNvCxnSpPr>
          <p:nvPr/>
        </p:nvCxnSpPr>
        <p:spPr>
          <a:xfrm flipH="1">
            <a:off x="4685374" y="8660585"/>
            <a:ext cx="64674" cy="29032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5" name="Straight Connector 594">
            <a:extLst>
              <a:ext uri="{FF2B5EF4-FFF2-40B4-BE49-F238E27FC236}">
                <a16:creationId xmlns:a16="http://schemas.microsoft.com/office/drawing/2014/main" id="{112559C4-EDDD-4344-AAC6-AEAAAAC18049}"/>
              </a:ext>
            </a:extLst>
          </p:cNvPr>
          <p:cNvCxnSpPr>
            <a:cxnSpLocks/>
          </p:cNvCxnSpPr>
          <p:nvPr/>
        </p:nvCxnSpPr>
        <p:spPr>
          <a:xfrm flipH="1" flipV="1">
            <a:off x="7828292" y="9318615"/>
            <a:ext cx="71249" cy="30000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49460A1F-7DD2-4FE9-A501-FB7D4559BC4F}"/>
              </a:ext>
            </a:extLst>
          </p:cNvPr>
          <p:cNvCxnSpPr>
            <a:cxnSpLocks/>
          </p:cNvCxnSpPr>
          <p:nvPr/>
        </p:nvCxnSpPr>
        <p:spPr>
          <a:xfrm>
            <a:off x="8013700" y="8528922"/>
            <a:ext cx="254000" cy="22480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Straight Connector 615">
            <a:extLst>
              <a:ext uri="{FF2B5EF4-FFF2-40B4-BE49-F238E27FC236}">
                <a16:creationId xmlns:a16="http://schemas.microsoft.com/office/drawing/2014/main" id="{E455CA2F-0167-4D39-9AA2-FD791892FFAB}"/>
              </a:ext>
            </a:extLst>
          </p:cNvPr>
          <p:cNvCxnSpPr>
            <a:cxnSpLocks/>
          </p:cNvCxnSpPr>
          <p:nvPr/>
        </p:nvCxnSpPr>
        <p:spPr>
          <a:xfrm flipH="1" flipV="1">
            <a:off x="8545324" y="8968231"/>
            <a:ext cx="88878" cy="24433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4" name="Straight Connector 643">
            <a:extLst>
              <a:ext uri="{FF2B5EF4-FFF2-40B4-BE49-F238E27FC236}">
                <a16:creationId xmlns:a16="http://schemas.microsoft.com/office/drawing/2014/main" id="{42D54132-0850-4E7A-81F2-52844131EDD2}"/>
              </a:ext>
            </a:extLst>
          </p:cNvPr>
          <p:cNvCxnSpPr>
            <a:cxnSpLocks/>
          </p:cNvCxnSpPr>
          <p:nvPr/>
        </p:nvCxnSpPr>
        <p:spPr>
          <a:xfrm>
            <a:off x="4837921" y="6571012"/>
            <a:ext cx="58761" cy="13386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Straight Connector 522">
            <a:extLst>
              <a:ext uri="{FF2B5EF4-FFF2-40B4-BE49-F238E27FC236}">
                <a16:creationId xmlns:a16="http://schemas.microsoft.com/office/drawing/2014/main" id="{2F5280E0-A98B-4360-B523-3A4366956348}"/>
              </a:ext>
            </a:extLst>
          </p:cNvPr>
          <p:cNvCxnSpPr>
            <a:cxnSpLocks/>
          </p:cNvCxnSpPr>
          <p:nvPr/>
        </p:nvCxnSpPr>
        <p:spPr>
          <a:xfrm>
            <a:off x="6717232" y="6506118"/>
            <a:ext cx="16280" cy="28560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Connector 410">
            <a:extLst>
              <a:ext uri="{FF2B5EF4-FFF2-40B4-BE49-F238E27FC236}">
                <a16:creationId xmlns:a16="http://schemas.microsoft.com/office/drawing/2014/main" id="{DEACD927-DC36-4CB3-8411-D470F86ADB22}"/>
              </a:ext>
            </a:extLst>
          </p:cNvPr>
          <p:cNvCxnSpPr>
            <a:cxnSpLocks/>
          </p:cNvCxnSpPr>
          <p:nvPr/>
        </p:nvCxnSpPr>
        <p:spPr>
          <a:xfrm flipH="1" flipV="1">
            <a:off x="1699141" y="5413486"/>
            <a:ext cx="217577" cy="8722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E455CA2F-0167-4D39-9AA2-FD791892FFAB}"/>
              </a:ext>
            </a:extLst>
          </p:cNvPr>
          <p:cNvCxnSpPr>
            <a:cxnSpLocks/>
          </p:cNvCxnSpPr>
          <p:nvPr/>
        </p:nvCxnSpPr>
        <p:spPr>
          <a:xfrm flipH="1" flipV="1">
            <a:off x="8797136" y="7965095"/>
            <a:ext cx="450794" cy="22772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A9E45DD-6066-4B9B-9C87-C0F4B89F63C2}"/>
              </a:ext>
            </a:extLst>
          </p:cNvPr>
          <p:cNvCxnSpPr>
            <a:cxnSpLocks/>
          </p:cNvCxnSpPr>
          <p:nvPr/>
        </p:nvCxnSpPr>
        <p:spPr>
          <a:xfrm flipH="1">
            <a:off x="8680404" y="7209477"/>
            <a:ext cx="274020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BC0F5D7C-5BEA-4549-8D08-D917AD9E5533}"/>
              </a:ext>
            </a:extLst>
          </p:cNvPr>
          <p:cNvCxnSpPr>
            <a:cxnSpLocks/>
          </p:cNvCxnSpPr>
          <p:nvPr/>
        </p:nvCxnSpPr>
        <p:spPr>
          <a:xfrm flipV="1">
            <a:off x="6732629" y="7253329"/>
            <a:ext cx="5158" cy="29608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1" name="Straight Connector 500">
            <a:extLst>
              <a:ext uri="{FF2B5EF4-FFF2-40B4-BE49-F238E27FC236}">
                <a16:creationId xmlns:a16="http://schemas.microsoft.com/office/drawing/2014/main" id="{E06C77AB-3DE3-4797-B37B-AEC15B3B1F98}"/>
              </a:ext>
            </a:extLst>
          </p:cNvPr>
          <p:cNvCxnSpPr>
            <a:cxnSpLocks/>
          </p:cNvCxnSpPr>
          <p:nvPr/>
        </p:nvCxnSpPr>
        <p:spPr>
          <a:xfrm flipV="1">
            <a:off x="7863176" y="7272122"/>
            <a:ext cx="125490" cy="27978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603170DA-4FD0-4A01-AB9A-ED2B43B5DF41}"/>
              </a:ext>
            </a:extLst>
          </p:cNvPr>
          <p:cNvCxnSpPr>
            <a:cxnSpLocks/>
          </p:cNvCxnSpPr>
          <p:nvPr/>
        </p:nvCxnSpPr>
        <p:spPr>
          <a:xfrm flipV="1">
            <a:off x="852049" y="5807710"/>
            <a:ext cx="267235" cy="8441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7" name="Straight Connector 406">
            <a:extLst>
              <a:ext uri="{FF2B5EF4-FFF2-40B4-BE49-F238E27FC236}">
                <a16:creationId xmlns:a16="http://schemas.microsoft.com/office/drawing/2014/main" id="{64082AF6-F6F0-4CD1-88BD-8B97282CFF33}"/>
              </a:ext>
            </a:extLst>
          </p:cNvPr>
          <p:cNvCxnSpPr>
            <a:cxnSpLocks/>
          </p:cNvCxnSpPr>
          <p:nvPr/>
        </p:nvCxnSpPr>
        <p:spPr>
          <a:xfrm flipV="1">
            <a:off x="6114706" y="7259346"/>
            <a:ext cx="109116" cy="30475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0" name="Straight Connector 649">
            <a:extLst>
              <a:ext uri="{FF2B5EF4-FFF2-40B4-BE49-F238E27FC236}">
                <a16:creationId xmlns:a16="http://schemas.microsoft.com/office/drawing/2014/main" id="{BC0F5D7C-5BEA-4549-8D08-D917AD9E5533}"/>
              </a:ext>
            </a:extLst>
          </p:cNvPr>
          <p:cNvCxnSpPr>
            <a:cxnSpLocks/>
          </p:cNvCxnSpPr>
          <p:nvPr/>
        </p:nvCxnSpPr>
        <p:spPr>
          <a:xfrm flipV="1">
            <a:off x="4450038" y="7312814"/>
            <a:ext cx="264539" cy="28381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Connector 527">
            <a:extLst>
              <a:ext uri="{FF2B5EF4-FFF2-40B4-BE49-F238E27FC236}">
                <a16:creationId xmlns:a16="http://schemas.microsoft.com/office/drawing/2014/main" id="{B1F64B40-01FD-4714-8B01-8AB441BD9C2A}"/>
              </a:ext>
            </a:extLst>
          </p:cNvPr>
          <p:cNvCxnSpPr>
            <a:cxnSpLocks/>
          </p:cNvCxnSpPr>
          <p:nvPr/>
        </p:nvCxnSpPr>
        <p:spPr>
          <a:xfrm flipH="1" flipV="1">
            <a:off x="5223376" y="7368412"/>
            <a:ext cx="1614" cy="280064"/>
          </a:xfrm>
          <a:prstGeom prst="line">
            <a:avLst/>
          </a:prstGeom>
          <a:ln w="19050">
            <a:solidFill>
              <a:srgbClr val="A9D18E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Connector 467">
            <a:extLst>
              <a:ext uri="{FF2B5EF4-FFF2-40B4-BE49-F238E27FC236}">
                <a16:creationId xmlns:a16="http://schemas.microsoft.com/office/drawing/2014/main" id="{24452B26-1776-4E5E-8033-87B74E621BAA}"/>
              </a:ext>
            </a:extLst>
          </p:cNvPr>
          <p:cNvCxnSpPr>
            <a:cxnSpLocks/>
            <a:endCxn id="476" idx="1"/>
          </p:cNvCxnSpPr>
          <p:nvPr/>
        </p:nvCxnSpPr>
        <p:spPr>
          <a:xfrm flipV="1">
            <a:off x="1224808" y="6959879"/>
            <a:ext cx="231404" cy="29345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Straight Connector 469">
            <a:extLst>
              <a:ext uri="{FF2B5EF4-FFF2-40B4-BE49-F238E27FC236}">
                <a16:creationId xmlns:a16="http://schemas.microsoft.com/office/drawing/2014/main" id="{F9486850-B1A7-4F04-9A47-BF95276EF535}"/>
              </a:ext>
            </a:extLst>
          </p:cNvPr>
          <p:cNvCxnSpPr>
            <a:cxnSpLocks/>
          </p:cNvCxnSpPr>
          <p:nvPr/>
        </p:nvCxnSpPr>
        <p:spPr>
          <a:xfrm flipV="1">
            <a:off x="1738718" y="7217611"/>
            <a:ext cx="0" cy="328612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7" name="Straight Connector 476">
            <a:extLst>
              <a:ext uri="{FF2B5EF4-FFF2-40B4-BE49-F238E27FC236}">
                <a16:creationId xmlns:a16="http://schemas.microsoft.com/office/drawing/2014/main" id="{720B040D-4D9F-4E7D-8DBD-E115D03EB328}"/>
              </a:ext>
            </a:extLst>
          </p:cNvPr>
          <p:cNvCxnSpPr>
            <a:cxnSpLocks/>
          </p:cNvCxnSpPr>
          <p:nvPr/>
        </p:nvCxnSpPr>
        <p:spPr>
          <a:xfrm flipV="1">
            <a:off x="2903891" y="7118217"/>
            <a:ext cx="25261" cy="39663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>
            <a:extLst>
              <a:ext uri="{FF2B5EF4-FFF2-40B4-BE49-F238E27FC236}">
                <a16:creationId xmlns:a16="http://schemas.microsoft.com/office/drawing/2014/main" id="{CB355476-5027-4C63-A05C-D5C005F608B4}"/>
              </a:ext>
            </a:extLst>
          </p:cNvPr>
          <p:cNvCxnSpPr>
            <a:cxnSpLocks/>
          </p:cNvCxnSpPr>
          <p:nvPr/>
        </p:nvCxnSpPr>
        <p:spPr>
          <a:xfrm>
            <a:off x="4274020" y="4230371"/>
            <a:ext cx="3175" cy="25558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2174E0F5-947B-4C22-880B-99832BB13CE3}"/>
              </a:ext>
            </a:extLst>
          </p:cNvPr>
          <p:cNvCxnSpPr>
            <a:cxnSpLocks/>
          </p:cNvCxnSpPr>
          <p:nvPr/>
        </p:nvCxnSpPr>
        <p:spPr>
          <a:xfrm flipH="1">
            <a:off x="8267700" y="6506118"/>
            <a:ext cx="31836" cy="33371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8726E617-97DE-4AA3-BB1F-54F2D00F1227}"/>
              </a:ext>
            </a:extLst>
          </p:cNvPr>
          <p:cNvCxnSpPr>
            <a:cxnSpLocks/>
          </p:cNvCxnSpPr>
          <p:nvPr/>
        </p:nvCxnSpPr>
        <p:spPr>
          <a:xfrm flipH="1" flipV="1">
            <a:off x="2189757" y="4982138"/>
            <a:ext cx="24714" cy="33176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9EC89C9C-D0BD-45D9-ABED-6436B955A1A1}"/>
              </a:ext>
            </a:extLst>
          </p:cNvPr>
          <p:cNvCxnSpPr>
            <a:cxnSpLocks/>
          </p:cNvCxnSpPr>
          <p:nvPr/>
        </p:nvCxnSpPr>
        <p:spPr>
          <a:xfrm flipH="1" flipV="1">
            <a:off x="4297183" y="5061378"/>
            <a:ext cx="58354" cy="16284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Connector 408">
            <a:extLst>
              <a:ext uri="{FF2B5EF4-FFF2-40B4-BE49-F238E27FC236}">
                <a16:creationId xmlns:a16="http://schemas.microsoft.com/office/drawing/2014/main" id="{5C96F186-6620-40F1-952A-F9157081A7C3}"/>
              </a:ext>
            </a:extLst>
          </p:cNvPr>
          <p:cNvCxnSpPr>
            <a:cxnSpLocks/>
          </p:cNvCxnSpPr>
          <p:nvPr/>
        </p:nvCxnSpPr>
        <p:spPr>
          <a:xfrm flipH="1">
            <a:off x="7419934" y="6402086"/>
            <a:ext cx="163572" cy="39239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" name="Straight Connector 512">
            <a:extLst>
              <a:ext uri="{FF2B5EF4-FFF2-40B4-BE49-F238E27FC236}">
                <a16:creationId xmlns:a16="http://schemas.microsoft.com/office/drawing/2014/main" id="{CF1F28B6-F573-42E2-AA02-FC7288879AEA}"/>
              </a:ext>
            </a:extLst>
          </p:cNvPr>
          <p:cNvCxnSpPr>
            <a:cxnSpLocks/>
          </p:cNvCxnSpPr>
          <p:nvPr/>
        </p:nvCxnSpPr>
        <p:spPr>
          <a:xfrm>
            <a:off x="6057859" y="6463103"/>
            <a:ext cx="53522" cy="28333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8F2AF1F4-8424-434D-A8B5-2D77C87EE41E}"/>
              </a:ext>
            </a:extLst>
          </p:cNvPr>
          <p:cNvCxnSpPr>
            <a:cxnSpLocks/>
            <a:stCxn id="504" idx="2"/>
          </p:cNvCxnSpPr>
          <p:nvPr/>
        </p:nvCxnSpPr>
        <p:spPr>
          <a:xfrm>
            <a:off x="2651899" y="6501138"/>
            <a:ext cx="99042" cy="32276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ck Arc 14">
            <a:extLst>
              <a:ext uri="{FF2B5EF4-FFF2-40B4-BE49-F238E27FC236}">
                <a16:creationId xmlns:a16="http://schemas.microsoft.com/office/drawing/2014/main" id="{4467477C-A442-4631-AB2B-BF52D88B4DCE}"/>
              </a:ext>
            </a:extLst>
          </p:cNvPr>
          <p:cNvSpPr/>
          <p:nvPr/>
        </p:nvSpPr>
        <p:spPr>
          <a:xfrm rot="16200000">
            <a:off x="814619" y="13521786"/>
            <a:ext cx="2779712" cy="2193925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71EE2FF0-20C7-4CB5-976E-F8235E06F7C5}"/>
              </a:ext>
            </a:extLst>
          </p:cNvPr>
          <p:cNvSpPr/>
          <p:nvPr/>
        </p:nvSpPr>
        <p:spPr>
          <a:xfrm rot="5400000" flipH="1">
            <a:off x="6400800" y="6958268"/>
            <a:ext cx="2846387" cy="2287588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CF28B061-905B-4391-A60B-74CD18773C81}"/>
              </a:ext>
            </a:extLst>
          </p:cNvPr>
          <p:cNvSpPr/>
          <p:nvPr/>
        </p:nvSpPr>
        <p:spPr>
          <a:xfrm>
            <a:off x="2386544" y="8901286"/>
            <a:ext cx="5589849" cy="628650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7144DE1F-C739-4F26-ABB5-4997AB193598}"/>
              </a:ext>
            </a:extLst>
          </p:cNvPr>
          <p:cNvSpPr/>
          <p:nvPr/>
        </p:nvSpPr>
        <p:spPr>
          <a:xfrm>
            <a:off x="2123286" y="6691238"/>
            <a:ext cx="5827713" cy="65087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8696E43A-9852-4970-BE6D-E59B0A0273D9}"/>
              </a:ext>
            </a:extLst>
          </p:cNvPr>
          <p:cNvSpPr/>
          <p:nvPr/>
        </p:nvSpPr>
        <p:spPr>
          <a:xfrm rot="16200000">
            <a:off x="744538" y="4756572"/>
            <a:ext cx="2878137" cy="2271713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56EA550-52CB-4953-BC04-974D4295B264}"/>
              </a:ext>
            </a:extLst>
          </p:cNvPr>
          <p:cNvSpPr/>
          <p:nvPr/>
        </p:nvSpPr>
        <p:spPr>
          <a:xfrm>
            <a:off x="2174875" y="4440493"/>
            <a:ext cx="5827713" cy="642937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FFDF22AA-2D71-4E9A-A29A-1141B00CFEE6}"/>
              </a:ext>
            </a:extLst>
          </p:cNvPr>
          <p:cNvSpPr/>
          <p:nvPr/>
        </p:nvSpPr>
        <p:spPr>
          <a:xfrm>
            <a:off x="7673975" y="4122717"/>
            <a:ext cx="1214437" cy="1252538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D4BC5340-351F-40A9-8B86-1BDC15FBA4AA}"/>
              </a:ext>
            </a:extLst>
          </p:cNvPr>
          <p:cNvSpPr/>
          <p:nvPr/>
        </p:nvSpPr>
        <p:spPr>
          <a:xfrm>
            <a:off x="7805738" y="4232330"/>
            <a:ext cx="968375" cy="1028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102ABAFB-F313-4F21-B70B-FA9E8F770A67}"/>
              </a:ext>
            </a:extLst>
          </p:cNvPr>
          <p:cNvSpPr/>
          <p:nvPr/>
        </p:nvSpPr>
        <p:spPr>
          <a:xfrm>
            <a:off x="3107741" y="6298910"/>
            <a:ext cx="1182393" cy="1226279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BFA5F061-28F1-468D-9787-8AB0C053ED65}"/>
              </a:ext>
            </a:extLst>
          </p:cNvPr>
          <p:cNvSpPr/>
          <p:nvPr/>
        </p:nvSpPr>
        <p:spPr>
          <a:xfrm>
            <a:off x="3249718" y="6455400"/>
            <a:ext cx="909637" cy="91294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098" name="TextBox 54">
            <a:extLst>
              <a:ext uri="{FF2B5EF4-FFF2-40B4-BE49-F238E27FC236}">
                <a16:creationId xmlns:a16="http://schemas.microsoft.com/office/drawing/2014/main" id="{645871DD-4ABE-45AE-9D0C-285221C69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4010" y="12107325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/>
              <a:t>YEAR</a:t>
            </a:r>
          </a:p>
        </p:txBody>
      </p:sp>
      <p:sp>
        <p:nvSpPr>
          <p:cNvPr id="3101" name="TextBox 61">
            <a:extLst>
              <a:ext uri="{FF2B5EF4-FFF2-40B4-BE49-F238E27FC236}">
                <a16:creationId xmlns:a16="http://schemas.microsoft.com/office/drawing/2014/main" id="{DAB121F7-819E-4F48-A192-0CAA5CFEC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6010" y="6557613"/>
            <a:ext cx="841375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11</a:t>
            </a:r>
          </a:p>
        </p:txBody>
      </p:sp>
      <p:sp>
        <p:nvSpPr>
          <p:cNvPr id="3102" name="TextBox 62">
            <a:extLst>
              <a:ext uri="{FF2B5EF4-FFF2-40B4-BE49-F238E27FC236}">
                <a16:creationId xmlns:a16="http://schemas.microsoft.com/office/drawing/2014/main" id="{DFC477A1-BFCD-457E-BDC3-87E4EEFD9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581" y="4385681"/>
            <a:ext cx="9560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Exam &amp; Post – 16</a:t>
            </a:r>
          </a:p>
          <a:p>
            <a:pPr algn="ctr" eaLnBrk="1" hangingPunct="1"/>
            <a:r>
              <a:rPr lang="en-US" altLang="en-US" sz="1200" b="1" dirty="0"/>
              <a:t>Destination</a:t>
            </a:r>
          </a:p>
        </p:txBody>
      </p:sp>
      <p:sp>
        <p:nvSpPr>
          <p:cNvPr id="3105" name="TextBox 58">
            <a:extLst>
              <a:ext uri="{FF2B5EF4-FFF2-40B4-BE49-F238E27FC236}">
                <a16:creationId xmlns:a16="http://schemas.microsoft.com/office/drawing/2014/main" id="{AC4800D4-7BE8-4928-B6D3-176776670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9430" y="8835533"/>
            <a:ext cx="841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/>
              <a:t>YEAR</a:t>
            </a:r>
          </a:p>
        </p:txBody>
      </p:sp>
      <p:pic>
        <p:nvPicPr>
          <p:cNvPr id="3109" name="Picture 6">
            <a:extLst>
              <a:ext uri="{FF2B5EF4-FFF2-40B4-BE49-F238E27FC236}">
                <a16:creationId xmlns:a16="http://schemas.microsoft.com/office/drawing/2014/main" id="{862CEA9E-D47C-479A-ADDD-3F62B66C0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8020" y="15404679"/>
            <a:ext cx="690562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40BAD9-13B6-4A38-AC85-6E488979F1B8}"/>
              </a:ext>
            </a:extLst>
          </p:cNvPr>
          <p:cNvCxnSpPr>
            <a:cxnSpLocks/>
          </p:cNvCxnSpPr>
          <p:nvPr/>
        </p:nvCxnSpPr>
        <p:spPr>
          <a:xfrm flipH="1" flipV="1">
            <a:off x="7306641" y="15842232"/>
            <a:ext cx="81244" cy="31639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1416DBC-F43C-4A45-A7E5-F1BD68113B69}"/>
              </a:ext>
            </a:extLst>
          </p:cNvPr>
          <p:cNvCxnSpPr>
            <a:cxnSpLocks/>
          </p:cNvCxnSpPr>
          <p:nvPr/>
        </p:nvCxnSpPr>
        <p:spPr>
          <a:xfrm flipH="1">
            <a:off x="7221457" y="15190790"/>
            <a:ext cx="130256" cy="28413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AB07743-5695-4B57-BB2A-A4072F68066E}"/>
              </a:ext>
            </a:extLst>
          </p:cNvPr>
          <p:cNvCxnSpPr>
            <a:cxnSpLocks/>
            <a:stCxn id="3137" idx="0"/>
          </p:cNvCxnSpPr>
          <p:nvPr/>
        </p:nvCxnSpPr>
        <p:spPr>
          <a:xfrm flipH="1" flipV="1">
            <a:off x="5828009" y="15949055"/>
            <a:ext cx="129028" cy="30252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ACFDCC5-D283-4A6E-9C5D-48F740BD6191}"/>
              </a:ext>
            </a:extLst>
          </p:cNvPr>
          <p:cNvCxnSpPr>
            <a:cxnSpLocks/>
          </p:cNvCxnSpPr>
          <p:nvPr/>
        </p:nvCxnSpPr>
        <p:spPr>
          <a:xfrm>
            <a:off x="5573661" y="15177349"/>
            <a:ext cx="9667" cy="25765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68FA5CCA-8F08-4CE2-B9BC-093F4909C44C}"/>
              </a:ext>
            </a:extLst>
          </p:cNvPr>
          <p:cNvCxnSpPr>
            <a:cxnSpLocks/>
          </p:cNvCxnSpPr>
          <p:nvPr/>
        </p:nvCxnSpPr>
        <p:spPr>
          <a:xfrm flipV="1">
            <a:off x="6543671" y="13690062"/>
            <a:ext cx="22229" cy="23863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F2A91E35-EA0F-4803-AF96-5ACD361E6FE2}"/>
              </a:ext>
            </a:extLst>
          </p:cNvPr>
          <p:cNvCxnSpPr>
            <a:cxnSpLocks/>
            <a:stCxn id="600" idx="2"/>
          </p:cNvCxnSpPr>
          <p:nvPr/>
        </p:nvCxnSpPr>
        <p:spPr>
          <a:xfrm>
            <a:off x="4738755" y="12945910"/>
            <a:ext cx="72585" cy="33246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7" name="TextBox 128">
            <a:extLst>
              <a:ext uri="{FF2B5EF4-FFF2-40B4-BE49-F238E27FC236}">
                <a16:creationId xmlns:a16="http://schemas.microsoft.com/office/drawing/2014/main" id="{625660D4-FF43-4EA5-A503-C68EEF579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8069" y="16251576"/>
            <a:ext cx="8779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Make inferences and comment on characters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8386BB69-9C32-4AF1-B59A-9D7A259BD71F}"/>
              </a:ext>
            </a:extLst>
          </p:cNvPr>
          <p:cNvCxnSpPr>
            <a:cxnSpLocks/>
          </p:cNvCxnSpPr>
          <p:nvPr/>
        </p:nvCxnSpPr>
        <p:spPr>
          <a:xfrm flipH="1">
            <a:off x="5156936" y="13088221"/>
            <a:ext cx="98328" cy="18729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40" name="TextBox 149">
            <a:extLst>
              <a:ext uri="{FF2B5EF4-FFF2-40B4-BE49-F238E27FC236}">
                <a16:creationId xmlns:a16="http://schemas.microsoft.com/office/drawing/2014/main" id="{75CB90D5-DEEE-461E-A26A-EEED03ACC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1043" y="14892886"/>
            <a:ext cx="8715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 structure of a story</a:t>
            </a:r>
          </a:p>
        </p:txBody>
      </p: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95EDA4A2-91EB-4D56-806F-8A09A8C073C9}"/>
              </a:ext>
            </a:extLst>
          </p:cNvPr>
          <p:cNvCxnSpPr>
            <a:cxnSpLocks/>
          </p:cNvCxnSpPr>
          <p:nvPr/>
        </p:nvCxnSpPr>
        <p:spPr>
          <a:xfrm>
            <a:off x="6161593" y="13021885"/>
            <a:ext cx="94115" cy="27220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49BE18B9-CBD3-4CA6-8034-00C7FD35C721}"/>
              </a:ext>
            </a:extLst>
          </p:cNvPr>
          <p:cNvCxnSpPr>
            <a:cxnSpLocks/>
          </p:cNvCxnSpPr>
          <p:nvPr/>
        </p:nvCxnSpPr>
        <p:spPr>
          <a:xfrm flipH="1">
            <a:off x="8204200" y="10894872"/>
            <a:ext cx="257522" cy="23693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ECA6D1E9-65F0-4C86-AF24-633ED6BD0A5A}"/>
              </a:ext>
            </a:extLst>
          </p:cNvPr>
          <p:cNvCxnSpPr>
            <a:cxnSpLocks/>
          </p:cNvCxnSpPr>
          <p:nvPr/>
        </p:nvCxnSpPr>
        <p:spPr>
          <a:xfrm flipV="1">
            <a:off x="7042150" y="11404855"/>
            <a:ext cx="0" cy="35083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8" name="TextBox 202">
            <a:extLst>
              <a:ext uri="{FF2B5EF4-FFF2-40B4-BE49-F238E27FC236}">
                <a16:creationId xmlns:a16="http://schemas.microsoft.com/office/drawing/2014/main" id="{86234392-4B99-40FC-A78F-018A729C8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5050" y="11635102"/>
            <a:ext cx="873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Read Shakespearean English</a:t>
            </a: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CE702798-F784-4FFC-BF34-EF4A23AB6717}"/>
              </a:ext>
            </a:extLst>
          </p:cNvPr>
          <p:cNvCxnSpPr>
            <a:cxnSpLocks/>
          </p:cNvCxnSpPr>
          <p:nvPr/>
        </p:nvCxnSpPr>
        <p:spPr>
          <a:xfrm flipH="1" flipV="1">
            <a:off x="4062292" y="11469145"/>
            <a:ext cx="100795" cy="25717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4" name="TextBox 211">
            <a:extLst>
              <a:ext uri="{FF2B5EF4-FFF2-40B4-BE49-F238E27FC236}">
                <a16:creationId xmlns:a16="http://schemas.microsoft.com/office/drawing/2014/main" id="{B3770B8A-762A-4448-A22B-61CD32CE9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137" y="10431365"/>
            <a:ext cx="4749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Study Key Scenes </a:t>
            </a:r>
          </a:p>
        </p:txBody>
      </p: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CE20AA53-B2DA-4332-9366-F10DB54589B3}"/>
              </a:ext>
            </a:extLst>
          </p:cNvPr>
          <p:cNvCxnSpPr>
            <a:cxnSpLocks/>
          </p:cNvCxnSpPr>
          <p:nvPr/>
        </p:nvCxnSpPr>
        <p:spPr>
          <a:xfrm flipV="1">
            <a:off x="2977377" y="15951554"/>
            <a:ext cx="143816" cy="28208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3636C97F-38BD-479A-B9E3-D4A6445D9CEE}"/>
              </a:ext>
            </a:extLst>
          </p:cNvPr>
          <p:cNvCxnSpPr>
            <a:cxnSpLocks/>
          </p:cNvCxnSpPr>
          <p:nvPr/>
        </p:nvCxnSpPr>
        <p:spPr>
          <a:xfrm flipV="1">
            <a:off x="3487009" y="2062163"/>
            <a:ext cx="0" cy="42703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8AA8856B-27E5-49EE-8452-868007FD0F35}"/>
              </a:ext>
            </a:extLst>
          </p:cNvPr>
          <p:cNvCxnSpPr>
            <a:cxnSpLocks/>
          </p:cNvCxnSpPr>
          <p:nvPr/>
        </p:nvCxnSpPr>
        <p:spPr>
          <a:xfrm flipH="1" flipV="1">
            <a:off x="7082473" y="2071690"/>
            <a:ext cx="15875" cy="63707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0" name="TextBox 321">
            <a:extLst>
              <a:ext uri="{FF2B5EF4-FFF2-40B4-BE49-F238E27FC236}">
                <a16:creationId xmlns:a16="http://schemas.microsoft.com/office/drawing/2014/main" id="{456B0559-B9F8-4D58-B82A-6CE381742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555" y="2749555"/>
            <a:ext cx="6644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Write with confidence and skill</a:t>
            </a:r>
          </a:p>
        </p:txBody>
      </p: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58705553-9F4D-4744-8949-A3EE1AB35228}"/>
              </a:ext>
            </a:extLst>
          </p:cNvPr>
          <p:cNvCxnSpPr>
            <a:cxnSpLocks/>
          </p:cNvCxnSpPr>
          <p:nvPr/>
        </p:nvCxnSpPr>
        <p:spPr>
          <a:xfrm>
            <a:off x="1677194" y="4294405"/>
            <a:ext cx="115094" cy="285788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4" name="TextBox 345">
            <a:extLst>
              <a:ext uri="{FF2B5EF4-FFF2-40B4-BE49-F238E27FC236}">
                <a16:creationId xmlns:a16="http://schemas.microsoft.com/office/drawing/2014/main" id="{476D537D-60D6-40E6-9434-B1F932335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90" y="11327557"/>
            <a:ext cx="7476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how to write within genre</a:t>
            </a:r>
          </a:p>
        </p:txBody>
      </p:sp>
      <p:cxnSp>
        <p:nvCxnSpPr>
          <p:cNvPr id="358" name="Straight Connector 357">
            <a:extLst>
              <a:ext uri="{FF2B5EF4-FFF2-40B4-BE49-F238E27FC236}">
                <a16:creationId xmlns:a16="http://schemas.microsoft.com/office/drawing/2014/main" id="{E6C61435-D451-4CC3-908A-748BD0DA59CA}"/>
              </a:ext>
            </a:extLst>
          </p:cNvPr>
          <p:cNvCxnSpPr>
            <a:cxnSpLocks/>
          </p:cNvCxnSpPr>
          <p:nvPr/>
        </p:nvCxnSpPr>
        <p:spPr>
          <a:xfrm flipH="1">
            <a:off x="6895809" y="4133270"/>
            <a:ext cx="83685" cy="278119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7" name="TextBox 368">
            <a:extLst>
              <a:ext uri="{FF2B5EF4-FFF2-40B4-BE49-F238E27FC236}">
                <a16:creationId xmlns:a16="http://schemas.microsoft.com/office/drawing/2014/main" id="{9431BB28-527B-40AE-BA34-B46089A9A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228" y="2676411"/>
            <a:ext cx="7800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Develop appreciation of writer’s craft  </a:t>
            </a:r>
          </a:p>
        </p:txBody>
      </p: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514AD18C-FCA3-461E-AF1A-C7EFC5B54DB5}"/>
              </a:ext>
            </a:extLst>
          </p:cNvPr>
          <p:cNvCxnSpPr>
            <a:cxnSpLocks/>
          </p:cNvCxnSpPr>
          <p:nvPr/>
        </p:nvCxnSpPr>
        <p:spPr>
          <a:xfrm flipV="1">
            <a:off x="6438031" y="2093913"/>
            <a:ext cx="0" cy="39528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95304AFB-777D-42E6-9D95-5108108FB902}"/>
              </a:ext>
            </a:extLst>
          </p:cNvPr>
          <p:cNvCxnSpPr>
            <a:cxnSpLocks/>
          </p:cNvCxnSpPr>
          <p:nvPr/>
        </p:nvCxnSpPr>
        <p:spPr>
          <a:xfrm flipV="1">
            <a:off x="5608638" y="2097088"/>
            <a:ext cx="0" cy="51117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1" name="TextBox 384">
            <a:extLst>
              <a:ext uri="{FF2B5EF4-FFF2-40B4-BE49-F238E27FC236}">
                <a16:creationId xmlns:a16="http://schemas.microsoft.com/office/drawing/2014/main" id="{8391E14C-2E67-4994-A60B-0BF48CD8A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9013" y="2457450"/>
            <a:ext cx="72488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Identify and comment  perceptively on many elements of a text  </a:t>
            </a:r>
          </a:p>
        </p:txBody>
      </p: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C51158D2-6E98-4B2E-B517-849B3B9149CB}"/>
              </a:ext>
            </a:extLst>
          </p:cNvPr>
          <p:cNvCxnSpPr>
            <a:cxnSpLocks/>
          </p:cNvCxnSpPr>
          <p:nvPr/>
        </p:nvCxnSpPr>
        <p:spPr>
          <a:xfrm flipH="1" flipV="1">
            <a:off x="4928173" y="2068010"/>
            <a:ext cx="12528" cy="63402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83908F18-5611-4747-B915-B9EB76BAFF35}"/>
              </a:ext>
            </a:extLst>
          </p:cNvPr>
          <p:cNvCxnSpPr>
            <a:cxnSpLocks/>
          </p:cNvCxnSpPr>
          <p:nvPr/>
        </p:nvCxnSpPr>
        <p:spPr>
          <a:xfrm flipV="1">
            <a:off x="4228100" y="2062163"/>
            <a:ext cx="3725" cy="32728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4" name="TextBox 388">
            <a:extLst>
              <a:ext uri="{FF2B5EF4-FFF2-40B4-BE49-F238E27FC236}">
                <a16:creationId xmlns:a16="http://schemas.microsoft.com/office/drawing/2014/main" id="{75D93589-CCB3-4C0A-888E-34B7B9059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3337" y="2616675"/>
            <a:ext cx="8319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Understanding of the influence of context on a writer</a:t>
            </a:r>
          </a:p>
        </p:txBody>
      </p: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21BD5F9-330F-470A-A3B5-B792F81971E0}"/>
              </a:ext>
            </a:extLst>
          </p:cNvPr>
          <p:cNvCxnSpPr>
            <a:cxnSpLocks/>
          </p:cNvCxnSpPr>
          <p:nvPr/>
        </p:nvCxnSpPr>
        <p:spPr>
          <a:xfrm flipH="1" flipV="1">
            <a:off x="2776367" y="2049993"/>
            <a:ext cx="2031" cy="651314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8" name="TextBox 394">
            <a:extLst>
              <a:ext uri="{FF2B5EF4-FFF2-40B4-BE49-F238E27FC236}">
                <a16:creationId xmlns:a16="http://schemas.microsoft.com/office/drawing/2014/main" id="{36A369C7-02B2-4B1A-B7FB-3A1355D1A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4363" y="3044825"/>
            <a:ext cx="14986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800" dirty="0"/>
          </a:p>
        </p:txBody>
      </p: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3AD79FDE-6070-407F-A602-DFD3C858483C}"/>
              </a:ext>
            </a:extLst>
          </p:cNvPr>
          <p:cNvCxnSpPr>
            <a:cxnSpLocks/>
          </p:cNvCxnSpPr>
          <p:nvPr/>
        </p:nvCxnSpPr>
        <p:spPr>
          <a:xfrm flipH="1" flipV="1">
            <a:off x="2026964" y="2027683"/>
            <a:ext cx="15875" cy="554037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7" name="TextBox 52">
            <a:extLst>
              <a:ext uri="{FF2B5EF4-FFF2-40B4-BE49-F238E27FC236}">
                <a16:creationId xmlns:a16="http://schemas.microsoft.com/office/drawing/2014/main" id="{604A2FB1-A4ED-4621-9354-727A6D7F1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213" y="15270418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YEAR</a:t>
            </a:r>
          </a:p>
        </p:txBody>
      </p:sp>
      <p:cxnSp>
        <p:nvCxnSpPr>
          <p:cNvPr id="344" name="Straight Connector 343">
            <a:extLst>
              <a:ext uri="{FF2B5EF4-FFF2-40B4-BE49-F238E27FC236}">
                <a16:creationId xmlns:a16="http://schemas.microsoft.com/office/drawing/2014/main" id="{1845BA38-56B9-4368-BC6D-2FB6445130DA}"/>
              </a:ext>
            </a:extLst>
          </p:cNvPr>
          <p:cNvCxnSpPr>
            <a:cxnSpLocks/>
          </p:cNvCxnSpPr>
          <p:nvPr/>
        </p:nvCxnSpPr>
        <p:spPr>
          <a:xfrm flipV="1">
            <a:off x="6396478" y="15919059"/>
            <a:ext cx="110037" cy="24907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>
            <a:extLst>
              <a:ext uri="{FF2B5EF4-FFF2-40B4-BE49-F238E27FC236}">
                <a16:creationId xmlns:a16="http://schemas.microsoft.com/office/drawing/2014/main" id="{C4D6341A-A29D-4154-A254-EE72164F72C2}"/>
              </a:ext>
            </a:extLst>
          </p:cNvPr>
          <p:cNvCxnSpPr>
            <a:cxnSpLocks/>
          </p:cNvCxnSpPr>
          <p:nvPr/>
        </p:nvCxnSpPr>
        <p:spPr>
          <a:xfrm>
            <a:off x="6365289" y="15157205"/>
            <a:ext cx="148870" cy="30786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2977075A-9464-42E6-9CE5-FBE56D02C20B}"/>
              </a:ext>
            </a:extLst>
          </p:cNvPr>
          <p:cNvSpPr/>
          <p:nvPr/>
        </p:nvSpPr>
        <p:spPr>
          <a:xfrm>
            <a:off x="6222027" y="15362560"/>
            <a:ext cx="88900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FC8C721-88DB-4E27-B0FC-5A8A2C00D92B}"/>
              </a:ext>
            </a:extLst>
          </p:cNvPr>
          <p:cNvSpPr/>
          <p:nvPr/>
        </p:nvSpPr>
        <p:spPr>
          <a:xfrm>
            <a:off x="2850755" y="15375122"/>
            <a:ext cx="90488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19" name="TextBox 52">
            <a:extLst>
              <a:ext uri="{FF2B5EF4-FFF2-40B4-BE49-F238E27FC236}">
                <a16:creationId xmlns:a16="http://schemas.microsoft.com/office/drawing/2014/main" id="{48D7F2B4-3D81-49AF-8CA7-731BCADD39B5}"/>
              </a:ext>
            </a:extLst>
          </p:cNvPr>
          <p:cNvSpPr txBox="1">
            <a:spLocks noChangeArrowheads="1"/>
          </p:cNvSpPr>
          <p:nvPr/>
        </p:nvSpPr>
        <p:spPr bwMode="auto">
          <a:xfrm rot="16809071">
            <a:off x="778568" y="14478076"/>
            <a:ext cx="12666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BOY 87</a:t>
            </a:r>
          </a:p>
        </p:txBody>
      </p:sp>
      <p:sp>
        <p:nvSpPr>
          <p:cNvPr id="3330" name="TextBox 1">
            <a:extLst>
              <a:ext uri="{FF2B5EF4-FFF2-40B4-BE49-F238E27FC236}">
                <a16:creationId xmlns:a16="http://schemas.microsoft.com/office/drawing/2014/main" id="{6623AFA9-CEE6-4093-B3B7-670B9D635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60" y="50212"/>
            <a:ext cx="515937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3400" b="1" dirty="0"/>
              <a:t>English &amp; English Literature</a:t>
            </a:r>
          </a:p>
          <a:p>
            <a:r>
              <a:rPr lang="en-GB" altLang="en-US" sz="3200" b="1" dirty="0"/>
              <a:t>Learning Journey</a:t>
            </a:r>
          </a:p>
        </p:txBody>
      </p:sp>
      <p:sp>
        <p:nvSpPr>
          <p:cNvPr id="3333" name="TextBox 2">
            <a:extLst>
              <a:ext uri="{FF2B5EF4-FFF2-40B4-BE49-F238E27FC236}">
                <a16:creationId xmlns:a16="http://schemas.microsoft.com/office/drawing/2014/main" id="{4228DA3B-A373-4570-9642-BD42B8CD1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3" y="17124429"/>
            <a:ext cx="9530681" cy="461665"/>
          </a:xfrm>
          <a:prstGeom prst="rect">
            <a:avLst/>
          </a:prstGeom>
          <a:solidFill>
            <a:srgbClr val="AA9766">
              <a:alpha val="34902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en-GB" altLang="en-US" sz="2400" dirty="0">
              <a:solidFill>
                <a:schemeClr val="bg1"/>
              </a:solidFill>
            </a:endParaRPr>
          </a:p>
        </p:txBody>
      </p: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5A08A452-4287-42EC-9426-0A124D25B176}"/>
              </a:ext>
            </a:extLst>
          </p:cNvPr>
          <p:cNvCxnSpPr>
            <a:cxnSpLocks/>
          </p:cNvCxnSpPr>
          <p:nvPr/>
        </p:nvCxnSpPr>
        <p:spPr>
          <a:xfrm>
            <a:off x="2714746" y="13111851"/>
            <a:ext cx="23245" cy="31908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50E6EFD8-E205-4407-A144-46F640244C87}"/>
              </a:ext>
            </a:extLst>
          </p:cNvPr>
          <p:cNvCxnSpPr>
            <a:cxnSpLocks/>
          </p:cNvCxnSpPr>
          <p:nvPr/>
        </p:nvCxnSpPr>
        <p:spPr>
          <a:xfrm flipV="1">
            <a:off x="3594047" y="13730103"/>
            <a:ext cx="32597" cy="17384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Rectangle 378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4433977" y="13161354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C1511F03-B4E6-4C06-9FB4-A9CCE0151FEE}"/>
              </a:ext>
            </a:extLst>
          </p:cNvPr>
          <p:cNvSpPr/>
          <p:nvPr/>
        </p:nvSpPr>
        <p:spPr>
          <a:xfrm>
            <a:off x="6688885" y="13205427"/>
            <a:ext cx="82594" cy="640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52" name="TextBox 52">
            <a:extLst>
              <a:ext uri="{FF2B5EF4-FFF2-40B4-BE49-F238E27FC236}">
                <a16:creationId xmlns:a16="http://schemas.microsoft.com/office/drawing/2014/main" id="{0DE15AD9-15BF-4BD8-8FEE-B1FF6B092D15}"/>
              </a:ext>
            </a:extLst>
          </p:cNvPr>
          <p:cNvSpPr txBox="1">
            <a:spLocks noChangeArrowheads="1"/>
          </p:cNvSpPr>
          <p:nvPr/>
        </p:nvSpPr>
        <p:spPr bwMode="auto">
          <a:xfrm rot="19499767">
            <a:off x="7574529" y="13231301"/>
            <a:ext cx="14033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BETTER WORLD</a:t>
            </a:r>
          </a:p>
        </p:txBody>
      </p:sp>
      <p:cxnSp>
        <p:nvCxnSpPr>
          <p:cNvPr id="423" name="Straight Connector 422">
            <a:extLst>
              <a:ext uri="{FF2B5EF4-FFF2-40B4-BE49-F238E27FC236}">
                <a16:creationId xmlns:a16="http://schemas.microsoft.com/office/drawing/2014/main" id="{597ED88B-6424-45E9-BCFB-751744FB27F6}"/>
              </a:ext>
            </a:extLst>
          </p:cNvPr>
          <p:cNvCxnSpPr>
            <a:cxnSpLocks/>
          </p:cNvCxnSpPr>
          <p:nvPr/>
        </p:nvCxnSpPr>
        <p:spPr>
          <a:xfrm flipH="1">
            <a:off x="7151688" y="10836530"/>
            <a:ext cx="215900" cy="28416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Rectangle 427">
            <a:extLst>
              <a:ext uri="{FF2B5EF4-FFF2-40B4-BE49-F238E27FC236}">
                <a16:creationId xmlns:a16="http://schemas.microsoft.com/office/drawing/2014/main" id="{862F07AB-756D-4055-A1AA-47C71CDCFBA8}"/>
              </a:ext>
            </a:extLst>
          </p:cNvPr>
          <p:cNvSpPr/>
          <p:nvPr/>
        </p:nvSpPr>
        <p:spPr>
          <a:xfrm>
            <a:off x="6805163" y="10967494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2F2CDA5-2BA1-4135-B4A8-779849B8FD77}"/>
              </a:ext>
            </a:extLst>
          </p:cNvPr>
          <p:cNvSpPr/>
          <p:nvPr/>
        </p:nvSpPr>
        <p:spPr>
          <a:xfrm>
            <a:off x="6808788" y="10519030"/>
            <a:ext cx="261937" cy="88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CB044773-3459-465E-864A-3A84451753D1}"/>
              </a:ext>
            </a:extLst>
          </p:cNvPr>
          <p:cNvCxnSpPr>
            <a:cxnSpLocks/>
          </p:cNvCxnSpPr>
          <p:nvPr/>
        </p:nvCxnSpPr>
        <p:spPr>
          <a:xfrm flipH="1" flipV="1">
            <a:off x="6161593" y="11447808"/>
            <a:ext cx="163008" cy="24615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B0239FC8-5C75-4F9A-AD12-EE606F7E37B0}"/>
              </a:ext>
            </a:extLst>
          </p:cNvPr>
          <p:cNvCxnSpPr>
            <a:cxnSpLocks/>
          </p:cNvCxnSpPr>
          <p:nvPr/>
        </p:nvCxnSpPr>
        <p:spPr>
          <a:xfrm flipV="1">
            <a:off x="5665167" y="11446533"/>
            <a:ext cx="0" cy="22482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D5045A85-70DD-4EB7-86B7-01BA80DC854D}"/>
              </a:ext>
            </a:extLst>
          </p:cNvPr>
          <p:cNvCxnSpPr>
            <a:cxnSpLocks/>
          </p:cNvCxnSpPr>
          <p:nvPr/>
        </p:nvCxnSpPr>
        <p:spPr>
          <a:xfrm>
            <a:off x="4843263" y="10664729"/>
            <a:ext cx="116088" cy="40355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Rectangle 450">
            <a:extLst>
              <a:ext uri="{FF2B5EF4-FFF2-40B4-BE49-F238E27FC236}">
                <a16:creationId xmlns:a16="http://schemas.microsoft.com/office/drawing/2014/main" id="{08B927A2-5C1A-4948-9492-C044901D61D9}"/>
              </a:ext>
            </a:extLst>
          </p:cNvPr>
          <p:cNvSpPr/>
          <p:nvPr/>
        </p:nvSpPr>
        <p:spPr>
          <a:xfrm>
            <a:off x="4538211" y="10936056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8B91607D-8328-4B93-BD1F-F1F67725CE5B}"/>
              </a:ext>
            </a:extLst>
          </p:cNvPr>
          <p:cNvCxnSpPr>
            <a:cxnSpLocks/>
          </p:cNvCxnSpPr>
          <p:nvPr/>
        </p:nvCxnSpPr>
        <p:spPr>
          <a:xfrm>
            <a:off x="734858" y="10684481"/>
            <a:ext cx="422275" cy="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5AC7B257-30F8-4820-A440-6997699447D7}"/>
              </a:ext>
            </a:extLst>
          </p:cNvPr>
          <p:cNvCxnSpPr>
            <a:cxnSpLocks/>
          </p:cNvCxnSpPr>
          <p:nvPr/>
        </p:nvCxnSpPr>
        <p:spPr>
          <a:xfrm flipH="1">
            <a:off x="1557255" y="10029173"/>
            <a:ext cx="498475" cy="1587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D4049F95-9A89-4BC8-97C7-C1FD333D14EC}"/>
              </a:ext>
            </a:extLst>
          </p:cNvPr>
          <p:cNvCxnSpPr>
            <a:cxnSpLocks/>
          </p:cNvCxnSpPr>
          <p:nvPr/>
        </p:nvCxnSpPr>
        <p:spPr>
          <a:xfrm>
            <a:off x="896566" y="9695983"/>
            <a:ext cx="254569" cy="10997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3" name="TextBox 52">
            <a:extLst>
              <a:ext uri="{FF2B5EF4-FFF2-40B4-BE49-F238E27FC236}">
                <a16:creationId xmlns:a16="http://schemas.microsoft.com/office/drawing/2014/main" id="{81C96B28-BF1A-4F98-81CE-81B57AFD7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1361" y="8904805"/>
            <a:ext cx="19729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CREATIVE READING </a:t>
            </a:r>
          </a:p>
          <a:p>
            <a:pPr algn="ctr"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AND WRITING</a:t>
            </a:r>
            <a:endParaRPr lang="en-US" altLang="en-US" sz="20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8976408F-3E13-4931-B748-214F8BDF4B5F}"/>
              </a:ext>
            </a:extLst>
          </p:cNvPr>
          <p:cNvSpPr/>
          <p:nvPr/>
        </p:nvSpPr>
        <p:spPr>
          <a:xfrm rot="20090344">
            <a:off x="7956681" y="8764961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32" name="TextBox 356">
            <a:extLst>
              <a:ext uri="{FF2B5EF4-FFF2-40B4-BE49-F238E27FC236}">
                <a16:creationId xmlns:a16="http://schemas.microsoft.com/office/drawing/2014/main" id="{9A0BB310-3B63-47A5-9EA5-3C5A49C68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7231" y="8390188"/>
            <a:ext cx="835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Read the novel and study plot</a:t>
            </a:r>
          </a:p>
          <a:p>
            <a:pPr eaLnBrk="1" hangingPunct="1"/>
            <a:r>
              <a:rPr lang="en-US" altLang="en-US" sz="800" dirty="0"/>
              <a:t>and character</a:t>
            </a:r>
          </a:p>
        </p:txBody>
      </p:sp>
      <p:sp>
        <p:nvSpPr>
          <p:cNvPr id="3447" name="TextBox 291">
            <a:extLst>
              <a:ext uri="{FF2B5EF4-FFF2-40B4-BE49-F238E27FC236}">
                <a16:creationId xmlns:a16="http://schemas.microsoft.com/office/drawing/2014/main" id="{43DC3871-E403-4937-95A1-B7F2C0E50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3452" y="7426289"/>
            <a:ext cx="58877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Compare </a:t>
            </a:r>
            <a:br>
              <a:rPr lang="en-US" altLang="en-US" sz="800" dirty="0"/>
            </a:br>
            <a:r>
              <a:rPr lang="en-US" altLang="en-US" sz="800" dirty="0"/>
              <a:t>poems</a:t>
            </a:r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6B0B2C22-F375-43A7-B72F-8EB156F5AC79}"/>
              </a:ext>
            </a:extLst>
          </p:cNvPr>
          <p:cNvSpPr/>
          <p:nvPr/>
        </p:nvSpPr>
        <p:spPr>
          <a:xfrm rot="18812819">
            <a:off x="1606947" y="4648518"/>
            <a:ext cx="45719" cy="7692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62" name="TextBox 365">
            <a:extLst>
              <a:ext uri="{FF2B5EF4-FFF2-40B4-BE49-F238E27FC236}">
                <a16:creationId xmlns:a16="http://schemas.microsoft.com/office/drawing/2014/main" id="{7FD5F2D3-4587-4A0A-B11F-94643FEFF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763" y="2347913"/>
            <a:ext cx="7334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800" dirty="0"/>
          </a:p>
        </p:txBody>
      </p:sp>
      <p:sp>
        <p:nvSpPr>
          <p:cNvPr id="3463" name="TextBox 394">
            <a:extLst>
              <a:ext uri="{FF2B5EF4-FFF2-40B4-BE49-F238E27FC236}">
                <a16:creationId xmlns:a16="http://schemas.microsoft.com/office/drawing/2014/main" id="{F52B405A-AFC8-4161-9E59-1D55579FF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7018" y="2364552"/>
            <a:ext cx="88530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 err="1"/>
              <a:t>Analyse</a:t>
            </a:r>
            <a:r>
              <a:rPr lang="en-US" altLang="en-US" sz="800" dirty="0"/>
              <a:t> writer’s craft of structure, language, metaphor and imagery </a:t>
            </a:r>
          </a:p>
        </p:txBody>
      </p: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8163C2B0-DB00-4B92-8AC5-1981B6F094DE}"/>
              </a:ext>
            </a:extLst>
          </p:cNvPr>
          <p:cNvCxnSpPr>
            <a:cxnSpLocks/>
          </p:cNvCxnSpPr>
          <p:nvPr/>
        </p:nvCxnSpPr>
        <p:spPr>
          <a:xfrm flipH="1" flipV="1">
            <a:off x="7654419" y="2066509"/>
            <a:ext cx="9235" cy="57684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DA6768B4-962E-49F0-9C0E-3F0870BB1DCE}"/>
              </a:ext>
            </a:extLst>
          </p:cNvPr>
          <p:cNvCxnSpPr>
            <a:cxnSpLocks/>
          </p:cNvCxnSpPr>
          <p:nvPr/>
        </p:nvCxnSpPr>
        <p:spPr>
          <a:xfrm flipH="1">
            <a:off x="8603952" y="11233948"/>
            <a:ext cx="246857" cy="157957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2" name="TextBox 52">
            <a:extLst>
              <a:ext uri="{FF2B5EF4-FFF2-40B4-BE49-F238E27FC236}">
                <a16:creationId xmlns:a16="http://schemas.microsoft.com/office/drawing/2014/main" id="{EA3A9481-C377-401B-992E-1F420EBFC22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44918" y="5486758"/>
            <a:ext cx="1596242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REVISING PAPER 1 AND AN INSPECTOR CALLS</a:t>
            </a:r>
            <a:endParaRPr lang="en-US" altLang="en-US" sz="12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11A3F1D0-B89C-41F9-B105-4B1A33681D88}"/>
              </a:ext>
            </a:extLst>
          </p:cNvPr>
          <p:cNvSpPr/>
          <p:nvPr/>
        </p:nvSpPr>
        <p:spPr>
          <a:xfrm rot="4039462">
            <a:off x="1276288" y="10004685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483" name="Straight Connector 482">
            <a:extLst>
              <a:ext uri="{FF2B5EF4-FFF2-40B4-BE49-F238E27FC236}">
                <a16:creationId xmlns:a16="http://schemas.microsoft.com/office/drawing/2014/main" id="{C26E3646-21AD-4CF0-B53F-99068D8ED67D}"/>
              </a:ext>
            </a:extLst>
          </p:cNvPr>
          <p:cNvCxnSpPr>
            <a:cxnSpLocks/>
          </p:cNvCxnSpPr>
          <p:nvPr/>
        </p:nvCxnSpPr>
        <p:spPr>
          <a:xfrm flipV="1">
            <a:off x="874909" y="10963273"/>
            <a:ext cx="456995" cy="37979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" name="Straight Connector 485">
            <a:extLst>
              <a:ext uri="{FF2B5EF4-FFF2-40B4-BE49-F238E27FC236}">
                <a16:creationId xmlns:a16="http://schemas.microsoft.com/office/drawing/2014/main" id="{36671BA1-A9E9-466D-BCF8-209D1DD51B0A}"/>
              </a:ext>
            </a:extLst>
          </p:cNvPr>
          <p:cNvCxnSpPr>
            <a:cxnSpLocks/>
          </p:cNvCxnSpPr>
          <p:nvPr/>
        </p:nvCxnSpPr>
        <p:spPr>
          <a:xfrm flipH="1">
            <a:off x="2131403" y="10823069"/>
            <a:ext cx="34950" cy="21236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5" name="Straight Connector 524">
            <a:extLst>
              <a:ext uri="{FF2B5EF4-FFF2-40B4-BE49-F238E27FC236}">
                <a16:creationId xmlns:a16="http://schemas.microsoft.com/office/drawing/2014/main" id="{89B92BBD-F03A-4766-BB3E-4FE481129E38}"/>
              </a:ext>
            </a:extLst>
          </p:cNvPr>
          <p:cNvCxnSpPr>
            <a:cxnSpLocks/>
          </p:cNvCxnSpPr>
          <p:nvPr/>
        </p:nvCxnSpPr>
        <p:spPr>
          <a:xfrm>
            <a:off x="5908646" y="8760576"/>
            <a:ext cx="29255" cy="213863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Connector 525">
            <a:extLst>
              <a:ext uri="{FF2B5EF4-FFF2-40B4-BE49-F238E27FC236}">
                <a16:creationId xmlns:a16="http://schemas.microsoft.com/office/drawing/2014/main" id="{E83D9327-9BCD-47B1-9F70-0ACC0813D506}"/>
              </a:ext>
            </a:extLst>
          </p:cNvPr>
          <p:cNvCxnSpPr>
            <a:cxnSpLocks/>
          </p:cNvCxnSpPr>
          <p:nvPr/>
        </p:nvCxnSpPr>
        <p:spPr>
          <a:xfrm flipV="1">
            <a:off x="5779668" y="9393889"/>
            <a:ext cx="106195" cy="225875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1" name="TextBox 180">
            <a:extLst>
              <a:ext uri="{FF2B5EF4-FFF2-40B4-BE49-F238E27FC236}">
                <a16:creationId xmlns:a16="http://schemas.microsoft.com/office/drawing/2014/main" id="{9553300E-6414-4584-8CB3-A19A193ED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0535" y="9793183"/>
            <a:ext cx="8139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Consider power and privilege</a:t>
            </a:r>
          </a:p>
        </p:txBody>
      </p:sp>
      <p:sp>
        <p:nvSpPr>
          <p:cNvPr id="535" name="TextBox 189">
            <a:extLst>
              <a:ext uri="{FF2B5EF4-FFF2-40B4-BE49-F238E27FC236}">
                <a16:creationId xmlns:a16="http://schemas.microsoft.com/office/drawing/2014/main" id="{BB17A319-D95C-4332-8A03-7A390EAB0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5570" y="8262717"/>
            <a:ext cx="7664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Create a video essay and a zine</a:t>
            </a:r>
          </a:p>
        </p:txBody>
      </p:sp>
      <p:sp>
        <p:nvSpPr>
          <p:cNvPr id="542" name="TextBox 95">
            <a:extLst>
              <a:ext uri="{FF2B5EF4-FFF2-40B4-BE49-F238E27FC236}">
                <a16:creationId xmlns:a16="http://schemas.microsoft.com/office/drawing/2014/main" id="{43A74406-F859-4CAF-A861-64E5839AD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4626" y="14860191"/>
            <a:ext cx="9058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comedy in Shakespeare’s plays</a:t>
            </a:r>
          </a:p>
        </p:txBody>
      </p:sp>
      <p:cxnSp>
        <p:nvCxnSpPr>
          <p:cNvPr id="565" name="Straight Connector 564">
            <a:extLst>
              <a:ext uri="{FF2B5EF4-FFF2-40B4-BE49-F238E27FC236}">
                <a16:creationId xmlns:a16="http://schemas.microsoft.com/office/drawing/2014/main" id="{8D273E07-DD33-4ED9-904F-13512F46FBC5}"/>
              </a:ext>
            </a:extLst>
          </p:cNvPr>
          <p:cNvCxnSpPr>
            <a:cxnSpLocks/>
            <a:stCxn id="568" idx="0"/>
          </p:cNvCxnSpPr>
          <p:nvPr/>
        </p:nvCxnSpPr>
        <p:spPr>
          <a:xfrm flipH="1" flipV="1">
            <a:off x="2226063" y="15898928"/>
            <a:ext cx="63604" cy="22599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8" name="TextBox 117">
            <a:extLst>
              <a:ext uri="{FF2B5EF4-FFF2-40B4-BE49-F238E27FC236}">
                <a16:creationId xmlns:a16="http://schemas.microsoft.com/office/drawing/2014/main" id="{D8AC27D1-4B21-4060-A621-6AE2549F0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4117" y="16124926"/>
            <a:ext cx="871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 err="1"/>
              <a:t>Analyse</a:t>
            </a:r>
            <a:r>
              <a:rPr lang="en-US" altLang="en-US" sz="800" dirty="0"/>
              <a:t> features of the gothic genre</a:t>
            </a:r>
          </a:p>
        </p:txBody>
      </p:sp>
      <p:cxnSp>
        <p:nvCxnSpPr>
          <p:cNvPr id="588" name="Straight Connector 587">
            <a:extLst>
              <a:ext uri="{FF2B5EF4-FFF2-40B4-BE49-F238E27FC236}">
                <a16:creationId xmlns:a16="http://schemas.microsoft.com/office/drawing/2014/main" id="{25E06E85-031A-4D87-94DC-4BC4A3DFA952}"/>
              </a:ext>
            </a:extLst>
          </p:cNvPr>
          <p:cNvCxnSpPr>
            <a:cxnSpLocks/>
          </p:cNvCxnSpPr>
          <p:nvPr/>
        </p:nvCxnSpPr>
        <p:spPr>
          <a:xfrm>
            <a:off x="3775245" y="13083636"/>
            <a:ext cx="8349" cy="31173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2" name="TextBox 159">
            <a:extLst>
              <a:ext uri="{FF2B5EF4-FFF2-40B4-BE49-F238E27FC236}">
                <a16:creationId xmlns:a16="http://schemas.microsoft.com/office/drawing/2014/main" id="{FEBE2B83-7B4E-4BCE-9429-DD2F26D8B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668" y="13888852"/>
            <a:ext cx="7003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Consider functional societies</a:t>
            </a:r>
          </a:p>
        </p:txBody>
      </p:sp>
      <p:cxnSp>
        <p:nvCxnSpPr>
          <p:cNvPr id="596" name="Straight Connector 595">
            <a:extLst>
              <a:ext uri="{FF2B5EF4-FFF2-40B4-BE49-F238E27FC236}">
                <a16:creationId xmlns:a16="http://schemas.microsoft.com/office/drawing/2014/main" id="{BB62A5F1-F5E9-4085-9337-4B09039D96A9}"/>
              </a:ext>
            </a:extLst>
          </p:cNvPr>
          <p:cNvCxnSpPr>
            <a:cxnSpLocks/>
            <a:stCxn id="671" idx="0"/>
            <a:endCxn id="426" idx="2"/>
          </p:cNvCxnSpPr>
          <p:nvPr/>
        </p:nvCxnSpPr>
        <p:spPr>
          <a:xfrm flipH="1" flipV="1">
            <a:off x="5016211" y="13846170"/>
            <a:ext cx="85793" cy="15021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7" name="Straight Connector 596">
            <a:extLst>
              <a:ext uri="{FF2B5EF4-FFF2-40B4-BE49-F238E27FC236}">
                <a16:creationId xmlns:a16="http://schemas.microsoft.com/office/drawing/2014/main" id="{EC566875-C0B9-4A12-BBFB-E8ED7C535702}"/>
              </a:ext>
            </a:extLst>
          </p:cNvPr>
          <p:cNvCxnSpPr>
            <a:cxnSpLocks/>
          </p:cNvCxnSpPr>
          <p:nvPr/>
        </p:nvCxnSpPr>
        <p:spPr>
          <a:xfrm flipV="1">
            <a:off x="5777081" y="13728956"/>
            <a:ext cx="0" cy="28733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9" name="TextBox 99">
            <a:extLst>
              <a:ext uri="{FF2B5EF4-FFF2-40B4-BE49-F238E27FC236}">
                <a16:creationId xmlns:a16="http://schemas.microsoft.com/office/drawing/2014/main" id="{E4A22F90-3E34-4434-9272-F42014AED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9577" y="13976855"/>
            <a:ext cx="6863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perspective in poetry</a:t>
            </a:r>
          </a:p>
        </p:txBody>
      </p:sp>
      <p:sp>
        <p:nvSpPr>
          <p:cNvPr id="602" name="TextBox 99">
            <a:extLst>
              <a:ext uri="{FF2B5EF4-FFF2-40B4-BE49-F238E27FC236}">
                <a16:creationId xmlns:a16="http://schemas.microsoft.com/office/drawing/2014/main" id="{AFB14262-4BB5-4730-AFB1-D3B520896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0113" y="12657896"/>
            <a:ext cx="6516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Reading poems from other cultures</a:t>
            </a:r>
          </a:p>
        </p:txBody>
      </p:sp>
      <p:cxnSp>
        <p:nvCxnSpPr>
          <p:cNvPr id="608" name="Straight Connector 607">
            <a:extLst>
              <a:ext uri="{FF2B5EF4-FFF2-40B4-BE49-F238E27FC236}">
                <a16:creationId xmlns:a16="http://schemas.microsoft.com/office/drawing/2014/main" id="{D0FC87F7-2C44-491A-A76C-D07ACBB13A34}"/>
              </a:ext>
            </a:extLst>
          </p:cNvPr>
          <p:cNvCxnSpPr>
            <a:cxnSpLocks/>
          </p:cNvCxnSpPr>
          <p:nvPr/>
        </p:nvCxnSpPr>
        <p:spPr>
          <a:xfrm flipH="1" flipV="1">
            <a:off x="7545784" y="13775826"/>
            <a:ext cx="223440" cy="150392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9" name="Straight Connector 608">
            <a:extLst>
              <a:ext uri="{FF2B5EF4-FFF2-40B4-BE49-F238E27FC236}">
                <a16:creationId xmlns:a16="http://schemas.microsoft.com/office/drawing/2014/main" id="{25C1B243-5C06-4167-AF49-2510C30B439F}"/>
              </a:ext>
            </a:extLst>
          </p:cNvPr>
          <p:cNvCxnSpPr>
            <a:cxnSpLocks/>
          </p:cNvCxnSpPr>
          <p:nvPr/>
        </p:nvCxnSpPr>
        <p:spPr>
          <a:xfrm flipH="1" flipV="1">
            <a:off x="8249572" y="13651126"/>
            <a:ext cx="193131" cy="25852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0" name="Straight Connector 609">
            <a:extLst>
              <a:ext uri="{FF2B5EF4-FFF2-40B4-BE49-F238E27FC236}">
                <a16:creationId xmlns:a16="http://schemas.microsoft.com/office/drawing/2014/main" id="{FF583FCC-DD5B-4AEE-A13B-9458A33DC7DE}"/>
              </a:ext>
            </a:extLst>
          </p:cNvPr>
          <p:cNvCxnSpPr>
            <a:cxnSpLocks/>
          </p:cNvCxnSpPr>
          <p:nvPr/>
        </p:nvCxnSpPr>
        <p:spPr>
          <a:xfrm>
            <a:off x="7259638" y="13041768"/>
            <a:ext cx="55873" cy="22713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2" name="Straight Connector 611">
            <a:extLst>
              <a:ext uri="{FF2B5EF4-FFF2-40B4-BE49-F238E27FC236}">
                <a16:creationId xmlns:a16="http://schemas.microsoft.com/office/drawing/2014/main" id="{7B48FB23-1B42-4092-89F6-97AD0A27ECFD}"/>
              </a:ext>
            </a:extLst>
          </p:cNvPr>
          <p:cNvCxnSpPr>
            <a:cxnSpLocks/>
          </p:cNvCxnSpPr>
          <p:nvPr/>
        </p:nvCxnSpPr>
        <p:spPr>
          <a:xfrm>
            <a:off x="7979915" y="13032000"/>
            <a:ext cx="224283" cy="12778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Straight Connector 616">
            <a:extLst>
              <a:ext uri="{FF2B5EF4-FFF2-40B4-BE49-F238E27FC236}">
                <a16:creationId xmlns:a16="http://schemas.microsoft.com/office/drawing/2014/main" id="{0DB8A658-A2CB-4097-BD45-25973371F699}"/>
              </a:ext>
            </a:extLst>
          </p:cNvPr>
          <p:cNvCxnSpPr>
            <a:cxnSpLocks/>
          </p:cNvCxnSpPr>
          <p:nvPr/>
        </p:nvCxnSpPr>
        <p:spPr>
          <a:xfrm flipH="1">
            <a:off x="8672182" y="13283299"/>
            <a:ext cx="403321" cy="40360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DBF6ED3C-61BD-46FB-9A1E-9B23F330FFCF}"/>
              </a:ext>
            </a:extLst>
          </p:cNvPr>
          <p:cNvCxnSpPr>
            <a:cxnSpLocks/>
          </p:cNvCxnSpPr>
          <p:nvPr/>
        </p:nvCxnSpPr>
        <p:spPr>
          <a:xfrm>
            <a:off x="1684604" y="8740113"/>
            <a:ext cx="280708" cy="23089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9E20E7A3-EE8E-4C64-8FE6-CAF4C4CB3462}"/>
              </a:ext>
            </a:extLst>
          </p:cNvPr>
          <p:cNvCxnSpPr>
            <a:cxnSpLocks/>
          </p:cNvCxnSpPr>
          <p:nvPr/>
        </p:nvCxnSpPr>
        <p:spPr>
          <a:xfrm flipV="1">
            <a:off x="7291595" y="4981025"/>
            <a:ext cx="256679" cy="207611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4F8B3CCF-2DF3-4FD6-AE37-9BADC50FB5B1}"/>
              </a:ext>
            </a:extLst>
          </p:cNvPr>
          <p:cNvCxnSpPr>
            <a:cxnSpLocks/>
          </p:cNvCxnSpPr>
          <p:nvPr/>
        </p:nvCxnSpPr>
        <p:spPr>
          <a:xfrm flipV="1">
            <a:off x="1835264" y="11389124"/>
            <a:ext cx="178148" cy="27397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" name="Rectangle 411">
            <a:extLst>
              <a:ext uri="{FF2B5EF4-FFF2-40B4-BE49-F238E27FC236}">
                <a16:creationId xmlns:a16="http://schemas.microsoft.com/office/drawing/2014/main" id="{2977075A-9464-42E6-9CE5-FBE56D02C20B}"/>
              </a:ext>
            </a:extLst>
          </p:cNvPr>
          <p:cNvSpPr/>
          <p:nvPr/>
        </p:nvSpPr>
        <p:spPr>
          <a:xfrm>
            <a:off x="4994310" y="15331433"/>
            <a:ext cx="88900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1FC8C721-88DB-4E27-B0FC-5A8A2C00D92B}"/>
              </a:ext>
            </a:extLst>
          </p:cNvPr>
          <p:cNvSpPr/>
          <p:nvPr/>
        </p:nvSpPr>
        <p:spPr>
          <a:xfrm rot="19891322">
            <a:off x="1219084" y="15243414"/>
            <a:ext cx="696466" cy="1270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1845BA38-56B9-4368-BC6D-2FB6445130DA}"/>
              </a:ext>
            </a:extLst>
          </p:cNvPr>
          <p:cNvCxnSpPr>
            <a:cxnSpLocks/>
          </p:cNvCxnSpPr>
          <p:nvPr/>
        </p:nvCxnSpPr>
        <p:spPr>
          <a:xfrm flipV="1">
            <a:off x="5143964" y="15951554"/>
            <a:ext cx="110037" cy="24907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TextBox 162">
            <a:extLst>
              <a:ext uri="{FF2B5EF4-FFF2-40B4-BE49-F238E27FC236}">
                <a16:creationId xmlns:a16="http://schemas.microsoft.com/office/drawing/2014/main" id="{27465882-D2B7-499F-9EDD-D7804D901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047" y="14803102"/>
            <a:ext cx="725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Introduction to essay writing skills </a:t>
            </a:r>
          </a:p>
        </p:txBody>
      </p:sp>
      <p:sp>
        <p:nvSpPr>
          <p:cNvPr id="431" name="TextBox 162">
            <a:extLst>
              <a:ext uri="{FF2B5EF4-FFF2-40B4-BE49-F238E27FC236}">
                <a16:creationId xmlns:a16="http://schemas.microsoft.com/office/drawing/2014/main" id="{27465882-D2B7-499F-9EDD-D7804D901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1081" y="14889863"/>
            <a:ext cx="6424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Spoken Language skills </a:t>
            </a:r>
          </a:p>
        </p:txBody>
      </p:sp>
      <p:sp>
        <p:nvSpPr>
          <p:cNvPr id="434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71" y="15269112"/>
            <a:ext cx="7870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Consider narrative perspective</a:t>
            </a:r>
          </a:p>
        </p:txBody>
      </p: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4D6341A-A29D-4154-A254-EE72164F72C2}"/>
              </a:ext>
            </a:extLst>
          </p:cNvPr>
          <p:cNvCxnSpPr>
            <a:cxnSpLocks/>
          </p:cNvCxnSpPr>
          <p:nvPr/>
        </p:nvCxnSpPr>
        <p:spPr>
          <a:xfrm flipH="1">
            <a:off x="3080215" y="15274150"/>
            <a:ext cx="191513" cy="23029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Up Arrow 21"/>
          <p:cNvSpPr/>
          <p:nvPr/>
        </p:nvSpPr>
        <p:spPr>
          <a:xfrm>
            <a:off x="749938" y="12695633"/>
            <a:ext cx="109245" cy="2694713"/>
          </a:xfrm>
          <a:prstGeom prst="upArrow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0" name="TextBox 104">
            <a:extLst>
              <a:ext uri="{FF2B5EF4-FFF2-40B4-BE49-F238E27FC236}">
                <a16:creationId xmlns:a16="http://schemas.microsoft.com/office/drawing/2014/main" id="{443DE135-F503-44E1-A165-31ED34740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43" y="13169494"/>
            <a:ext cx="72329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>
                <a:cs typeface="Calibri" panose="020F0502020204030204" pitchFamily="34" charset="0"/>
              </a:rPr>
              <a:t>Throughout Year 7 and Year 8, students have weekly Library lessons. During these they are taught explicit literacy skills and take part in reading fiction and non fiction texts.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1640" y="14803750"/>
            <a:ext cx="407961" cy="40796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0153" y="12964695"/>
            <a:ext cx="413593" cy="413593"/>
          </a:xfrm>
          <a:prstGeom prst="rect">
            <a:avLst/>
          </a:prstGeom>
        </p:spPr>
      </p:pic>
      <p:pic>
        <p:nvPicPr>
          <p:cNvPr id="1032" name="Picture 8" descr="Transparent Children Reading Clipart - Read Clipart Black And ...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2767" r="92490">
                        <a14:foregroundMark x1="49407" y1="64322" x2="48221" y2="753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3" y="12591778"/>
            <a:ext cx="791637" cy="622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8139" y="15670476"/>
            <a:ext cx="359869" cy="369595"/>
          </a:xfrm>
          <a:prstGeom prst="rect">
            <a:avLst/>
          </a:prstGeom>
        </p:spPr>
      </p:pic>
      <p:pic>
        <p:nvPicPr>
          <p:cNvPr id="413" name="Picture 4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38949" y="14893409"/>
            <a:ext cx="376451" cy="3362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34445" y="15021235"/>
            <a:ext cx="330809" cy="320653"/>
          </a:xfrm>
          <a:prstGeom prst="rect">
            <a:avLst/>
          </a:prstGeom>
        </p:spPr>
      </p:pic>
      <p:sp>
        <p:nvSpPr>
          <p:cNvPr id="420" name="Rectangle 419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3308495" y="13197873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5530589" y="13154228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112335CE-5E17-446A-BC55-33ABC426E6DF}"/>
              </a:ext>
            </a:extLst>
          </p:cNvPr>
          <p:cNvSpPr/>
          <p:nvPr/>
        </p:nvSpPr>
        <p:spPr>
          <a:xfrm>
            <a:off x="7744861" y="13161872"/>
            <a:ext cx="74613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5A08A452-4287-42EC-9426-0A124D25B176}"/>
              </a:ext>
            </a:extLst>
          </p:cNvPr>
          <p:cNvCxnSpPr>
            <a:cxnSpLocks/>
          </p:cNvCxnSpPr>
          <p:nvPr/>
        </p:nvCxnSpPr>
        <p:spPr>
          <a:xfrm flipH="1" flipV="1">
            <a:off x="2549321" y="13773928"/>
            <a:ext cx="26315" cy="16004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5A08A452-4287-42EC-9426-0A124D25B176}"/>
              </a:ext>
            </a:extLst>
          </p:cNvPr>
          <p:cNvCxnSpPr>
            <a:cxnSpLocks/>
          </p:cNvCxnSpPr>
          <p:nvPr/>
        </p:nvCxnSpPr>
        <p:spPr>
          <a:xfrm flipV="1">
            <a:off x="3038651" y="13767514"/>
            <a:ext cx="4059" cy="18918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858" y="13876102"/>
            <a:ext cx="78452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genre conventions</a:t>
            </a:r>
          </a:p>
        </p:txBody>
      </p:sp>
      <p:sp>
        <p:nvSpPr>
          <p:cNvPr id="448" name="TextBox 335">
            <a:extLst>
              <a:ext uri="{FF2B5EF4-FFF2-40B4-BE49-F238E27FC236}">
                <a16:creationId xmlns:a16="http://schemas.microsoft.com/office/drawing/2014/main" id="{6D685C48-F328-44CE-A235-87A4BC671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1210" y="13983286"/>
            <a:ext cx="6623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 </a:t>
            </a:r>
          </a:p>
        </p:txBody>
      </p:sp>
      <p:pic>
        <p:nvPicPr>
          <p:cNvPr id="456" name="Picture 45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95333" y="14410114"/>
            <a:ext cx="404738" cy="371523"/>
          </a:xfrm>
          <a:prstGeom prst="rect">
            <a:avLst/>
          </a:prstGeom>
        </p:spPr>
      </p:pic>
      <p:pic>
        <p:nvPicPr>
          <p:cNvPr id="1028" name="Picture 4" descr="Narrative Perspective – Rook Reading"/>
          <p:cNvPicPr>
            <a:picLocks noChangeAspect="1" noChangeArrowheads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513" y="14295311"/>
            <a:ext cx="392882" cy="32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61" name="Straight Connector 460">
            <a:extLst>
              <a:ext uri="{FF2B5EF4-FFF2-40B4-BE49-F238E27FC236}">
                <a16:creationId xmlns:a16="http://schemas.microsoft.com/office/drawing/2014/main" id="{CE20AA53-B2DA-4332-9366-F10DB54589B3}"/>
              </a:ext>
            </a:extLst>
          </p:cNvPr>
          <p:cNvCxnSpPr>
            <a:cxnSpLocks/>
          </p:cNvCxnSpPr>
          <p:nvPr/>
        </p:nvCxnSpPr>
        <p:spPr>
          <a:xfrm flipH="1" flipV="1">
            <a:off x="4169898" y="13788495"/>
            <a:ext cx="50557" cy="23744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5" name="TextBox 162">
            <a:extLst>
              <a:ext uri="{FF2B5EF4-FFF2-40B4-BE49-F238E27FC236}">
                <a16:creationId xmlns:a16="http://schemas.microsoft.com/office/drawing/2014/main" id="{27465882-D2B7-499F-9EDD-D7804D901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5478" y="13928394"/>
            <a:ext cx="725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Creative writing skills 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840739" y="14229589"/>
            <a:ext cx="326555" cy="421376"/>
          </a:xfrm>
          <a:prstGeom prst="rect">
            <a:avLst/>
          </a:prstGeom>
        </p:spPr>
      </p:pic>
      <p:sp>
        <p:nvSpPr>
          <p:cNvPr id="471" name="TextBox 95">
            <a:extLst>
              <a:ext uri="{FF2B5EF4-FFF2-40B4-BE49-F238E27FC236}">
                <a16:creationId xmlns:a16="http://schemas.microsoft.com/office/drawing/2014/main" id="{43A74406-F859-4CAF-A861-64E5839AD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4250" y="13960756"/>
            <a:ext cx="7043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Develop descriptive writing skills</a:t>
            </a:r>
          </a:p>
        </p:txBody>
      </p:sp>
      <p:sp>
        <p:nvSpPr>
          <p:cNvPr id="474" name="TextBox 95">
            <a:extLst>
              <a:ext uri="{FF2B5EF4-FFF2-40B4-BE49-F238E27FC236}">
                <a16:creationId xmlns:a16="http://schemas.microsoft.com/office/drawing/2014/main" id="{43A74406-F859-4CAF-A861-64E5839AD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2037" y="12615171"/>
            <a:ext cx="7882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Consider politics in the modern world</a:t>
            </a:r>
          </a:p>
        </p:txBody>
      </p:sp>
      <p:pic>
        <p:nvPicPr>
          <p:cNvPr id="475" name="Picture 47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535577" y="12290202"/>
            <a:ext cx="397250" cy="322132"/>
          </a:xfrm>
          <a:prstGeom prst="rect">
            <a:avLst/>
          </a:prstGeom>
        </p:spPr>
      </p:pic>
      <p:pic>
        <p:nvPicPr>
          <p:cNvPr id="479" name="Picture 47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77081" y="14393012"/>
            <a:ext cx="371443" cy="371443"/>
          </a:xfrm>
          <a:prstGeom prst="rect">
            <a:avLst/>
          </a:prstGeom>
        </p:spPr>
      </p:pic>
      <p:sp>
        <p:nvSpPr>
          <p:cNvPr id="484" name="TextBox 335">
            <a:extLst>
              <a:ext uri="{FF2B5EF4-FFF2-40B4-BE49-F238E27FC236}">
                <a16:creationId xmlns:a16="http://schemas.microsoft.com/office/drawing/2014/main" id="{6D685C48-F328-44CE-A235-87A4BC671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5523" y="13898994"/>
            <a:ext cx="7266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 err="1"/>
              <a:t>Analyse</a:t>
            </a:r>
            <a:r>
              <a:rPr lang="en-US" altLang="en-US" sz="800" dirty="0"/>
              <a:t> poetry and writer’s </a:t>
            </a:r>
            <a:r>
              <a:rPr lang="en-US" altLang="en-US" sz="800" dirty="0" err="1"/>
              <a:t>intenton</a:t>
            </a:r>
            <a:endParaRPr lang="en-US" altLang="en-US" sz="800" dirty="0"/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08B927A2-5C1A-4948-9492-C044901D61D9}"/>
              </a:ext>
            </a:extLst>
          </p:cNvPr>
          <p:cNvSpPr/>
          <p:nvPr/>
        </p:nvSpPr>
        <p:spPr>
          <a:xfrm>
            <a:off x="2733391" y="10940103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1" name="TextBox 117">
            <a:extLst>
              <a:ext uri="{FF2B5EF4-FFF2-40B4-BE49-F238E27FC236}">
                <a16:creationId xmlns:a16="http://schemas.microsoft.com/office/drawing/2014/main" id="{DFEFEA72-A8F2-46BE-8846-E7649870E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5915" y="9561454"/>
            <a:ext cx="8560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Look at author’s purpose and </a:t>
            </a:r>
            <a:br>
              <a:rPr lang="en-US" altLang="en-US" sz="800" dirty="0"/>
            </a:br>
            <a:r>
              <a:rPr lang="en-US" altLang="en-US" sz="800" dirty="0"/>
              <a:t>themes</a:t>
            </a:r>
          </a:p>
        </p:txBody>
      </p:sp>
      <p:pic>
        <p:nvPicPr>
          <p:cNvPr id="492" name="Picture 49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22208" y="10436549"/>
            <a:ext cx="359869" cy="369595"/>
          </a:xfrm>
          <a:prstGeom prst="rect">
            <a:avLst/>
          </a:prstGeom>
        </p:spPr>
      </p:pic>
      <p:sp>
        <p:nvSpPr>
          <p:cNvPr id="494" name="TextBox 335">
            <a:extLst>
              <a:ext uri="{FF2B5EF4-FFF2-40B4-BE49-F238E27FC236}">
                <a16:creationId xmlns:a16="http://schemas.microsoft.com/office/drawing/2014/main" id="{6D685C48-F328-44CE-A235-87A4BC671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0186" y="11687321"/>
            <a:ext cx="7664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and structure  </a:t>
            </a:r>
          </a:p>
        </p:txBody>
      </p:sp>
      <p:pic>
        <p:nvPicPr>
          <p:cNvPr id="495" name="Picture 49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92325" y="11739290"/>
            <a:ext cx="400389" cy="309320"/>
          </a:xfrm>
          <a:prstGeom prst="rect">
            <a:avLst/>
          </a:prstGeom>
        </p:spPr>
      </p:pic>
      <p:pic>
        <p:nvPicPr>
          <p:cNvPr id="497" name="Picture 49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69402" y="10429987"/>
            <a:ext cx="326555" cy="421376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141237" y="12045607"/>
            <a:ext cx="482284" cy="339529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5400000">
            <a:off x="5224246" y="10564115"/>
            <a:ext cx="341467" cy="165004"/>
          </a:xfrm>
          <a:prstGeom prst="rect">
            <a:avLst/>
          </a:prstGeom>
        </p:spPr>
      </p:pic>
      <p:sp>
        <p:nvSpPr>
          <p:cNvPr id="498" name="TextBox 335">
            <a:extLst>
              <a:ext uri="{FF2B5EF4-FFF2-40B4-BE49-F238E27FC236}">
                <a16:creationId xmlns:a16="http://schemas.microsoft.com/office/drawing/2014/main" id="{6D685C48-F328-44CE-A235-87A4BC671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2178" y="11609938"/>
            <a:ext cx="76649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and structure in key scenes</a:t>
            </a:r>
          </a:p>
        </p:txBody>
      </p:sp>
      <p:pic>
        <p:nvPicPr>
          <p:cNvPr id="499" name="Picture 49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46568" y="12172515"/>
            <a:ext cx="400389" cy="309320"/>
          </a:xfrm>
          <a:prstGeom prst="rect">
            <a:avLst/>
          </a:prstGeom>
        </p:spPr>
      </p:pic>
      <p:sp>
        <p:nvSpPr>
          <p:cNvPr id="500" name="TextBox 189">
            <a:extLst>
              <a:ext uri="{FF2B5EF4-FFF2-40B4-BE49-F238E27FC236}">
                <a16:creationId xmlns:a16="http://schemas.microsoft.com/office/drawing/2014/main" id="{01A4C4B6-C026-4544-97CC-93D76A682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6524" y="10430196"/>
            <a:ext cx="908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Learn about Elizabethan society</a:t>
            </a:r>
          </a:p>
        </p:txBody>
      </p:sp>
      <p:cxnSp>
        <p:nvCxnSpPr>
          <p:cNvPr id="503" name="Straight Connector 502">
            <a:extLst>
              <a:ext uri="{FF2B5EF4-FFF2-40B4-BE49-F238E27FC236}">
                <a16:creationId xmlns:a16="http://schemas.microsoft.com/office/drawing/2014/main" id="{3AA26B6B-38D3-4F4C-AA76-373A70DD8840}"/>
              </a:ext>
            </a:extLst>
          </p:cNvPr>
          <p:cNvCxnSpPr>
            <a:cxnSpLocks/>
          </p:cNvCxnSpPr>
          <p:nvPr/>
        </p:nvCxnSpPr>
        <p:spPr>
          <a:xfrm flipV="1">
            <a:off x="4721602" y="11517417"/>
            <a:ext cx="175080" cy="167861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5" name="TextBox 114">
            <a:extLst>
              <a:ext uri="{FF2B5EF4-FFF2-40B4-BE49-F238E27FC236}">
                <a16:creationId xmlns:a16="http://schemas.microsoft.com/office/drawing/2014/main" id="{BC5D69CA-D493-456F-AFA7-8AE8D537E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9493" y="10424930"/>
            <a:ext cx="538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 extracts in depth</a:t>
            </a:r>
          </a:p>
        </p:txBody>
      </p:sp>
      <p:pic>
        <p:nvPicPr>
          <p:cNvPr id="506" name="Picture 50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569320" y="10540912"/>
            <a:ext cx="285862" cy="287138"/>
          </a:xfrm>
          <a:prstGeom prst="rect">
            <a:avLst/>
          </a:prstGeom>
        </p:spPr>
      </p:pic>
      <p:cxnSp>
        <p:nvCxnSpPr>
          <p:cNvPr id="507" name="Straight Connector 506">
            <a:extLst>
              <a:ext uri="{FF2B5EF4-FFF2-40B4-BE49-F238E27FC236}">
                <a16:creationId xmlns:a16="http://schemas.microsoft.com/office/drawing/2014/main" id="{95EDA4A2-91EB-4D56-806F-8A09A8C073C9}"/>
              </a:ext>
            </a:extLst>
          </p:cNvPr>
          <p:cNvCxnSpPr>
            <a:cxnSpLocks/>
          </p:cNvCxnSpPr>
          <p:nvPr/>
        </p:nvCxnSpPr>
        <p:spPr>
          <a:xfrm flipH="1">
            <a:off x="6255708" y="10659260"/>
            <a:ext cx="59608" cy="37163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5BDEF9E7-1F02-480B-8777-884D66ED32FE}"/>
              </a:ext>
            </a:extLst>
          </p:cNvPr>
          <p:cNvCxnSpPr>
            <a:cxnSpLocks/>
          </p:cNvCxnSpPr>
          <p:nvPr/>
        </p:nvCxnSpPr>
        <p:spPr>
          <a:xfrm>
            <a:off x="5513188" y="10650442"/>
            <a:ext cx="17401" cy="38471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B1FDFBFB-69AD-4A87-90F5-C67078E7A0A1}"/>
              </a:ext>
            </a:extLst>
          </p:cNvPr>
          <p:cNvCxnSpPr>
            <a:cxnSpLocks/>
          </p:cNvCxnSpPr>
          <p:nvPr/>
        </p:nvCxnSpPr>
        <p:spPr>
          <a:xfrm>
            <a:off x="4100978" y="10812725"/>
            <a:ext cx="160240" cy="260233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>
            <a:extLst>
              <a:ext uri="{FF2B5EF4-FFF2-40B4-BE49-F238E27FC236}">
                <a16:creationId xmlns:a16="http://schemas.microsoft.com/office/drawing/2014/main" id="{AD90D1A4-241D-4ECF-BA20-F55AAB77ED6E}"/>
              </a:ext>
            </a:extLst>
          </p:cNvPr>
          <p:cNvCxnSpPr>
            <a:cxnSpLocks/>
          </p:cNvCxnSpPr>
          <p:nvPr/>
        </p:nvCxnSpPr>
        <p:spPr>
          <a:xfrm>
            <a:off x="3089832" y="10747806"/>
            <a:ext cx="24755" cy="27636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" name="TextBox 144">
            <a:extLst>
              <a:ext uri="{FF2B5EF4-FFF2-40B4-BE49-F238E27FC236}">
                <a16:creationId xmlns:a16="http://schemas.microsoft.com/office/drawing/2014/main" id="{B7228C4D-62CF-4BEB-8CB9-67EB1DF60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141" y="10612967"/>
            <a:ext cx="654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Plan creative writing </a:t>
            </a:r>
          </a:p>
        </p:txBody>
      </p: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A6F24CB1-3F17-4CE3-8536-79649D19AA12}"/>
              </a:ext>
            </a:extLst>
          </p:cNvPr>
          <p:cNvCxnSpPr>
            <a:cxnSpLocks/>
          </p:cNvCxnSpPr>
          <p:nvPr/>
        </p:nvCxnSpPr>
        <p:spPr>
          <a:xfrm flipV="1">
            <a:off x="3045123" y="11409120"/>
            <a:ext cx="167257" cy="324608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" name="TextBox 335">
            <a:extLst>
              <a:ext uri="{FF2B5EF4-FFF2-40B4-BE49-F238E27FC236}">
                <a16:creationId xmlns:a16="http://schemas.microsoft.com/office/drawing/2014/main" id="{6D685C48-F328-44CE-A235-87A4BC671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5221" y="11691739"/>
            <a:ext cx="7664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and structure  </a:t>
            </a:r>
          </a:p>
        </p:txBody>
      </p:sp>
      <p:pic>
        <p:nvPicPr>
          <p:cNvPr id="519" name="Picture 5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23791" y="12107835"/>
            <a:ext cx="400389" cy="309320"/>
          </a:xfrm>
          <a:prstGeom prst="rect">
            <a:avLst/>
          </a:prstGeom>
        </p:spPr>
      </p:pic>
      <p:sp>
        <p:nvSpPr>
          <p:cNvPr id="520" name="TextBox 117">
            <a:extLst>
              <a:ext uri="{FF2B5EF4-FFF2-40B4-BE49-F238E27FC236}">
                <a16:creationId xmlns:a16="http://schemas.microsoft.com/office/drawing/2014/main" id="{DFEFEA72-A8F2-46BE-8846-E7649870E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7835" y="10276767"/>
            <a:ext cx="6779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Look at author’s purpose and </a:t>
            </a:r>
            <a:br>
              <a:rPr lang="en-US" altLang="en-US" sz="800" dirty="0"/>
            </a:br>
            <a:r>
              <a:rPr lang="en-US" altLang="en-US" sz="800" dirty="0"/>
              <a:t>themes</a:t>
            </a:r>
          </a:p>
        </p:txBody>
      </p:sp>
      <p:pic>
        <p:nvPicPr>
          <p:cNvPr id="521" name="Picture 5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34584" y="10394284"/>
            <a:ext cx="359869" cy="369595"/>
          </a:xfrm>
          <a:prstGeom prst="rect">
            <a:avLst/>
          </a:prstGeom>
        </p:spPr>
      </p:pic>
      <p:pic>
        <p:nvPicPr>
          <p:cNvPr id="538" name="Picture 537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819686" y="11751570"/>
            <a:ext cx="626902" cy="194185"/>
          </a:xfrm>
          <a:prstGeom prst="rect">
            <a:avLst/>
          </a:prstGeom>
        </p:spPr>
      </p:pic>
      <p:sp>
        <p:nvSpPr>
          <p:cNvPr id="540" name="TextBox 117">
            <a:extLst>
              <a:ext uri="{FF2B5EF4-FFF2-40B4-BE49-F238E27FC236}">
                <a16:creationId xmlns:a16="http://schemas.microsoft.com/office/drawing/2014/main" id="{DFEFEA72-A8F2-46BE-8846-E7649870E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972" y="11949399"/>
            <a:ext cx="79375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poetry-specific terms</a:t>
            </a:r>
          </a:p>
        </p:txBody>
      </p:sp>
      <p:pic>
        <p:nvPicPr>
          <p:cNvPr id="546" name="Picture 545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29047" y="10362204"/>
            <a:ext cx="320925" cy="320925"/>
          </a:xfrm>
          <a:prstGeom prst="rect">
            <a:avLst/>
          </a:prstGeom>
        </p:spPr>
      </p:pic>
      <p:sp>
        <p:nvSpPr>
          <p:cNvPr id="553" name="TextBox 144">
            <a:extLst>
              <a:ext uri="{FF2B5EF4-FFF2-40B4-BE49-F238E27FC236}">
                <a16:creationId xmlns:a16="http://schemas.microsoft.com/office/drawing/2014/main" id="{B7228C4D-62CF-4BEB-8CB9-67EB1DF60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52" y="9427019"/>
            <a:ext cx="6540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 err="1"/>
              <a:t>Analyse</a:t>
            </a:r>
            <a:r>
              <a:rPr lang="en-US" altLang="en-US" sz="800" dirty="0"/>
              <a:t> non-canonical literature</a:t>
            </a:r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 rotWithShape="1">
          <a:blip r:embed="rId21"/>
          <a:srcRect l="9658" t="2903" r="15672" b="-1"/>
          <a:stretch/>
        </p:blipFill>
        <p:spPr>
          <a:xfrm>
            <a:off x="529924" y="9989441"/>
            <a:ext cx="400594" cy="305792"/>
          </a:xfrm>
          <a:prstGeom prst="rect">
            <a:avLst/>
          </a:prstGeom>
        </p:spPr>
      </p:pic>
      <p:sp>
        <p:nvSpPr>
          <p:cNvPr id="557" name="TextBox 117">
            <a:extLst>
              <a:ext uri="{FF2B5EF4-FFF2-40B4-BE49-F238E27FC236}">
                <a16:creationId xmlns:a16="http://schemas.microsoft.com/office/drawing/2014/main" id="{DFEFEA72-A8F2-46BE-8846-E7649870E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782" y="8719355"/>
            <a:ext cx="1063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Read lesser known works of fiction from different voices</a:t>
            </a:r>
          </a:p>
        </p:txBody>
      </p:sp>
      <p:cxnSp>
        <p:nvCxnSpPr>
          <p:cNvPr id="558" name="Straight Connector 557">
            <a:extLst>
              <a:ext uri="{FF2B5EF4-FFF2-40B4-BE49-F238E27FC236}">
                <a16:creationId xmlns:a16="http://schemas.microsoft.com/office/drawing/2014/main" id="{DBF6ED3C-61BD-46FB-9A1E-9B23F330FFCF}"/>
              </a:ext>
            </a:extLst>
          </p:cNvPr>
          <p:cNvCxnSpPr>
            <a:cxnSpLocks/>
          </p:cNvCxnSpPr>
          <p:nvPr/>
        </p:nvCxnSpPr>
        <p:spPr>
          <a:xfrm>
            <a:off x="1159930" y="9019926"/>
            <a:ext cx="355265" cy="137059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9" name="Rectangle 558">
            <a:extLst>
              <a:ext uri="{FF2B5EF4-FFF2-40B4-BE49-F238E27FC236}">
                <a16:creationId xmlns:a16="http://schemas.microsoft.com/office/drawing/2014/main" id="{08B927A2-5C1A-4948-9492-C044901D61D9}"/>
              </a:ext>
            </a:extLst>
          </p:cNvPr>
          <p:cNvSpPr/>
          <p:nvPr/>
        </p:nvSpPr>
        <p:spPr>
          <a:xfrm>
            <a:off x="5466759" y="8859435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0" name="TextBox 52">
            <a:extLst>
              <a:ext uri="{FF2B5EF4-FFF2-40B4-BE49-F238E27FC236}">
                <a16:creationId xmlns:a16="http://schemas.microsoft.com/office/drawing/2014/main" id="{81C96B28-BF1A-4F98-81CE-81B57AFD7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7444" y="8914477"/>
            <a:ext cx="197291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19</a:t>
            </a:r>
            <a:r>
              <a:rPr lang="en-US" altLang="en-US" sz="1800" b="1" baseline="30000" dirty="0">
                <a:solidFill>
                  <a:schemeClr val="bg1"/>
                </a:solidFill>
                <a:latin typeface="Gill Sans MT Condensed" panose="020B0506020104020203" pitchFamily="34" charset="0"/>
              </a:rPr>
              <a:t>TH</a:t>
            </a:r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 CENTURY NOVEL:</a:t>
            </a:r>
          </a:p>
          <a:p>
            <a:pPr algn="ctr"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A CHRISTMAS CAROL</a:t>
            </a:r>
            <a:endParaRPr lang="en-US" altLang="en-US" sz="20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562" name="Rectangle 561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6383915" y="6594267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3" name="Rectangle 562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4556189" y="6626653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7" name="TextBox 52">
            <a:extLst>
              <a:ext uri="{FF2B5EF4-FFF2-40B4-BE49-F238E27FC236}">
                <a16:creationId xmlns:a16="http://schemas.microsoft.com/office/drawing/2014/main" id="{57940434-A4C1-4C29-B095-F15841719C2E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678355" y="7974660"/>
            <a:ext cx="179202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MACBETH</a:t>
            </a:r>
          </a:p>
        </p:txBody>
      </p:sp>
      <p:sp>
        <p:nvSpPr>
          <p:cNvPr id="572" name="Rectangle 571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3252285" y="4386564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73" name="Rectangle 572">
            <a:extLst>
              <a:ext uri="{FF2B5EF4-FFF2-40B4-BE49-F238E27FC236}">
                <a16:creationId xmlns:a16="http://schemas.microsoft.com/office/drawing/2014/main" id="{DC8E59A6-1BBE-46FC-A3C6-16A411E5205A}"/>
              </a:ext>
            </a:extLst>
          </p:cNvPr>
          <p:cNvSpPr/>
          <p:nvPr/>
        </p:nvSpPr>
        <p:spPr>
          <a:xfrm>
            <a:off x="5255858" y="4433561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0" name="Rectangle 79"/>
          <p:cNvSpPr/>
          <p:nvPr/>
        </p:nvSpPr>
        <p:spPr>
          <a:xfrm rot="19815537">
            <a:off x="7873394" y="7238237"/>
            <a:ext cx="830351" cy="115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5" name="TextBox 335">
            <a:extLst>
              <a:ext uri="{FF2B5EF4-FFF2-40B4-BE49-F238E27FC236}">
                <a16:creationId xmlns:a16="http://schemas.microsoft.com/office/drawing/2014/main" id="{6D685C48-F328-44CE-A235-87A4BC671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5225" y="8294075"/>
            <a:ext cx="7664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and structure  </a:t>
            </a:r>
          </a:p>
        </p:txBody>
      </p:sp>
      <p:pic>
        <p:nvPicPr>
          <p:cNvPr id="576" name="Picture 57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55375" y="8374383"/>
            <a:ext cx="400389" cy="309320"/>
          </a:xfrm>
          <a:prstGeom prst="rect">
            <a:avLst/>
          </a:prstGeom>
        </p:spPr>
      </p:pic>
      <p:sp>
        <p:nvSpPr>
          <p:cNvPr id="577" name="TextBox 189">
            <a:extLst>
              <a:ext uri="{FF2B5EF4-FFF2-40B4-BE49-F238E27FC236}">
                <a16:creationId xmlns:a16="http://schemas.microsoft.com/office/drawing/2014/main" id="{01A4C4B6-C026-4544-97CC-93D76A682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3216" y="9625504"/>
            <a:ext cx="7820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Creative Writing</a:t>
            </a:r>
          </a:p>
        </p:txBody>
      </p:sp>
      <p:pic>
        <p:nvPicPr>
          <p:cNvPr id="578" name="Picture 57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60454" y="9605455"/>
            <a:ext cx="326555" cy="421376"/>
          </a:xfrm>
          <a:prstGeom prst="rect">
            <a:avLst/>
          </a:prstGeom>
        </p:spPr>
      </p:pic>
      <p:sp>
        <p:nvSpPr>
          <p:cNvPr id="579" name="TextBox 189">
            <a:extLst>
              <a:ext uri="{FF2B5EF4-FFF2-40B4-BE49-F238E27FC236}">
                <a16:creationId xmlns:a16="http://schemas.microsoft.com/office/drawing/2014/main" id="{01A4C4B6-C026-4544-97CC-93D76A682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321" y="9586838"/>
            <a:ext cx="899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Focus on using vocabulary and methods</a:t>
            </a:r>
          </a:p>
        </p:txBody>
      </p:sp>
      <p:pic>
        <p:nvPicPr>
          <p:cNvPr id="83" name="Picture 82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222899" y="9623555"/>
            <a:ext cx="411944" cy="411944"/>
          </a:xfrm>
          <a:prstGeom prst="rect">
            <a:avLst/>
          </a:prstGeom>
        </p:spPr>
      </p:pic>
      <p:sp>
        <p:nvSpPr>
          <p:cNvPr id="580" name="TextBox 147">
            <a:extLst>
              <a:ext uri="{FF2B5EF4-FFF2-40B4-BE49-F238E27FC236}">
                <a16:creationId xmlns:a16="http://schemas.microsoft.com/office/drawing/2014/main" id="{EA9B30A6-790C-40AE-A541-3E8D293C5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2517" y="8341724"/>
            <a:ext cx="8893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Evaluate a writer’s use of methods </a:t>
            </a:r>
          </a:p>
        </p:txBody>
      </p:sp>
      <p:pic>
        <p:nvPicPr>
          <p:cNvPr id="581" name="Picture 580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388762" y="8381025"/>
            <a:ext cx="393463" cy="333799"/>
          </a:xfrm>
          <a:prstGeom prst="rect">
            <a:avLst/>
          </a:prstGeom>
        </p:spPr>
      </p:pic>
      <p:pic>
        <p:nvPicPr>
          <p:cNvPr id="585" name="Picture 584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477602" y="8415600"/>
            <a:ext cx="383432" cy="385144"/>
          </a:xfrm>
          <a:prstGeom prst="rect">
            <a:avLst/>
          </a:prstGeom>
        </p:spPr>
      </p:pic>
      <p:sp>
        <p:nvSpPr>
          <p:cNvPr id="586" name="TextBox 356">
            <a:extLst>
              <a:ext uri="{FF2B5EF4-FFF2-40B4-BE49-F238E27FC236}">
                <a16:creationId xmlns:a16="http://schemas.microsoft.com/office/drawing/2014/main" id="{9212C86E-58AF-401C-8EC2-0F570A43C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4054" y="8403278"/>
            <a:ext cx="58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Study Victorian context </a:t>
            </a:r>
          </a:p>
        </p:txBody>
      </p:sp>
      <p:pic>
        <p:nvPicPr>
          <p:cNvPr id="587" name="Picture 586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094862" y="8377206"/>
            <a:ext cx="455748" cy="455748"/>
          </a:xfrm>
          <a:prstGeom prst="rect">
            <a:avLst/>
          </a:prstGeom>
        </p:spPr>
      </p:pic>
      <p:sp>
        <p:nvSpPr>
          <p:cNvPr id="589" name="TextBox 117">
            <a:extLst>
              <a:ext uri="{FF2B5EF4-FFF2-40B4-BE49-F238E27FC236}">
                <a16:creationId xmlns:a16="http://schemas.microsoft.com/office/drawing/2014/main" id="{DFEFEA72-A8F2-46BE-8846-E7649870E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2265" y="10328687"/>
            <a:ext cx="7776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 err="1"/>
              <a:t>Analyse</a:t>
            </a:r>
            <a:r>
              <a:rPr lang="en-US" altLang="en-US" sz="800" dirty="0"/>
              <a:t> characters and their relationships</a:t>
            </a:r>
          </a:p>
        </p:txBody>
      </p:sp>
      <p:pic>
        <p:nvPicPr>
          <p:cNvPr id="590" name="Picture 58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21342" y="9737957"/>
            <a:ext cx="311254" cy="319666"/>
          </a:xfrm>
          <a:prstGeom prst="rect">
            <a:avLst/>
          </a:prstGeom>
        </p:spPr>
      </p:pic>
      <p:sp>
        <p:nvSpPr>
          <p:cNvPr id="593" name="TextBox 335">
            <a:extLst>
              <a:ext uri="{FF2B5EF4-FFF2-40B4-BE49-F238E27FC236}">
                <a16:creationId xmlns:a16="http://schemas.microsoft.com/office/drawing/2014/main" id="{6D685C48-F328-44CE-A235-87A4BC671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6531" y="9638483"/>
            <a:ext cx="7664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and structure  </a:t>
            </a:r>
          </a:p>
        </p:txBody>
      </p:sp>
      <p:sp>
        <p:nvSpPr>
          <p:cNvPr id="598" name="TextBox 356">
            <a:extLst>
              <a:ext uri="{FF2B5EF4-FFF2-40B4-BE49-F238E27FC236}">
                <a16:creationId xmlns:a16="http://schemas.microsoft.com/office/drawing/2014/main" id="{278A3980-0DAE-4805-8311-BB4C40E44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5551" y="9569157"/>
            <a:ext cx="8197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themes such as poverty and redemption</a:t>
            </a:r>
          </a:p>
        </p:txBody>
      </p:sp>
      <p:pic>
        <p:nvPicPr>
          <p:cNvPr id="601" name="Picture 600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 flipH="1">
            <a:off x="7306641" y="9671575"/>
            <a:ext cx="413472" cy="313595"/>
          </a:xfrm>
          <a:prstGeom prst="rect">
            <a:avLst/>
          </a:prstGeom>
        </p:spPr>
      </p:pic>
      <p:sp>
        <p:nvSpPr>
          <p:cNvPr id="613" name="TextBox 95">
            <a:extLst>
              <a:ext uri="{FF2B5EF4-FFF2-40B4-BE49-F238E27FC236}">
                <a16:creationId xmlns:a16="http://schemas.microsoft.com/office/drawing/2014/main" id="{43A74406-F859-4CAF-A861-64E5839AD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228" y="9916635"/>
            <a:ext cx="9443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Compare </a:t>
            </a:r>
            <a:br>
              <a:rPr lang="en-US" altLang="en-US" sz="800" dirty="0"/>
            </a:br>
            <a:r>
              <a:rPr lang="en-US" altLang="en-US" sz="800" dirty="0"/>
              <a:t>writers’ viewpoints</a:t>
            </a:r>
          </a:p>
        </p:txBody>
      </p:sp>
      <p:pic>
        <p:nvPicPr>
          <p:cNvPr id="90" name="Picture 89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802083" y="7718063"/>
            <a:ext cx="332261" cy="332261"/>
          </a:xfrm>
          <a:prstGeom prst="rect">
            <a:avLst/>
          </a:prstGeom>
        </p:spPr>
      </p:pic>
      <p:sp>
        <p:nvSpPr>
          <p:cNvPr id="627" name="TextBox 335">
            <a:extLst>
              <a:ext uri="{FF2B5EF4-FFF2-40B4-BE49-F238E27FC236}">
                <a16:creationId xmlns:a16="http://schemas.microsoft.com/office/drawing/2014/main" id="{6D685C48-F328-44CE-A235-87A4BC671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7413" y="5997336"/>
            <a:ext cx="71716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and structure  </a:t>
            </a:r>
          </a:p>
        </p:txBody>
      </p:sp>
      <p:pic>
        <p:nvPicPr>
          <p:cNvPr id="628" name="Picture 6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32281" y="6234773"/>
            <a:ext cx="417525" cy="290734"/>
          </a:xfrm>
          <a:prstGeom prst="rect">
            <a:avLst/>
          </a:prstGeom>
        </p:spPr>
      </p:pic>
      <p:sp>
        <p:nvSpPr>
          <p:cNvPr id="631" name="TextBox 117">
            <a:extLst>
              <a:ext uri="{FF2B5EF4-FFF2-40B4-BE49-F238E27FC236}">
                <a16:creationId xmlns:a16="http://schemas.microsoft.com/office/drawing/2014/main" id="{DFEFEA72-A8F2-46BE-8846-E7649870E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2483" y="7605317"/>
            <a:ext cx="7324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Look at author’s purpose and </a:t>
            </a:r>
            <a:br>
              <a:rPr lang="en-US" altLang="en-US" sz="800" dirty="0"/>
            </a:br>
            <a:r>
              <a:rPr lang="en-US" altLang="en-US" sz="800" dirty="0"/>
              <a:t>themes</a:t>
            </a:r>
          </a:p>
        </p:txBody>
      </p:sp>
      <p:pic>
        <p:nvPicPr>
          <p:cNvPr id="632" name="Picture 6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986" y="7477153"/>
            <a:ext cx="359869" cy="369595"/>
          </a:xfrm>
          <a:prstGeom prst="rect">
            <a:avLst/>
          </a:prstGeom>
        </p:spPr>
      </p:pic>
      <p:pic>
        <p:nvPicPr>
          <p:cNvPr id="653" name="Picture 65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1541" y="5184621"/>
            <a:ext cx="417525" cy="290734"/>
          </a:xfrm>
          <a:prstGeom prst="rect">
            <a:avLst/>
          </a:prstGeom>
        </p:spPr>
      </p:pic>
      <p:sp>
        <p:nvSpPr>
          <p:cNvPr id="654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01" y="5447164"/>
            <a:ext cx="88850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all Paper 1 elements: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Language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Structure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Evaluation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Creative writing</a:t>
            </a:r>
          </a:p>
          <a:p>
            <a:pPr marL="171450" indent="-171450" eaLnBrk="1" hangingPunct="1">
              <a:buFontTx/>
              <a:buChar char="-"/>
            </a:pPr>
            <a:endParaRPr lang="en-US" altLang="en-US" sz="800" dirty="0"/>
          </a:p>
        </p:txBody>
      </p:sp>
      <p:sp>
        <p:nvSpPr>
          <p:cNvPr id="656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697" y="3601318"/>
            <a:ext cx="14422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all Paper 2 elements: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Language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 err="1"/>
              <a:t>Summarise</a:t>
            </a:r>
            <a:r>
              <a:rPr lang="en-US" altLang="en-US" sz="800" dirty="0"/>
              <a:t> differences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Compare viewpoints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Persuasive writing</a:t>
            </a:r>
          </a:p>
          <a:p>
            <a:pPr marL="171450" indent="-171450" eaLnBrk="1" hangingPunct="1">
              <a:buFontTx/>
              <a:buChar char="-"/>
            </a:pPr>
            <a:endParaRPr lang="en-US" altLang="en-US" sz="800" dirty="0"/>
          </a:p>
        </p:txBody>
      </p:sp>
      <p:pic>
        <p:nvPicPr>
          <p:cNvPr id="657" name="Picture 65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05719" y="3768684"/>
            <a:ext cx="304946" cy="304946"/>
          </a:xfrm>
          <a:prstGeom prst="rect">
            <a:avLst/>
          </a:prstGeom>
        </p:spPr>
      </p:pic>
      <p:pic>
        <p:nvPicPr>
          <p:cNvPr id="658" name="Picture 65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6096" y="3914694"/>
            <a:ext cx="417525" cy="290734"/>
          </a:xfrm>
          <a:prstGeom prst="rect">
            <a:avLst/>
          </a:prstGeom>
        </p:spPr>
      </p:pic>
      <p:sp>
        <p:nvSpPr>
          <p:cNvPr id="659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661" y="5273553"/>
            <a:ext cx="140141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all elements of plays: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Plot/Character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Quotations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Language/Structure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Themes/Purpose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Exam Technique</a:t>
            </a:r>
          </a:p>
          <a:p>
            <a:pPr marL="171450" indent="-171450" eaLnBrk="1" hangingPunct="1">
              <a:buFontTx/>
              <a:buChar char="-"/>
            </a:pPr>
            <a:endParaRPr lang="en-US" altLang="en-US" sz="800" dirty="0"/>
          </a:p>
        </p:txBody>
      </p:sp>
      <p:sp>
        <p:nvSpPr>
          <p:cNvPr id="661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711" y="3310549"/>
            <a:ext cx="136808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all reading elements of English Language: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Language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Structure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Evaluation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 err="1"/>
              <a:t>Summarise</a:t>
            </a:r>
            <a:r>
              <a:rPr lang="en-US" altLang="en-US" sz="800" dirty="0"/>
              <a:t> Differences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Compare Viewpoints</a:t>
            </a:r>
          </a:p>
        </p:txBody>
      </p:sp>
      <p:pic>
        <p:nvPicPr>
          <p:cNvPr id="662" name="Picture 66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83065" y="3629794"/>
            <a:ext cx="417525" cy="290734"/>
          </a:xfrm>
          <a:prstGeom prst="rect">
            <a:avLst/>
          </a:prstGeom>
        </p:spPr>
      </p:pic>
      <p:sp>
        <p:nvSpPr>
          <p:cNvPr id="663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6613" y="5201362"/>
            <a:ext cx="183784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all elements of poetry analysis: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Language/Form/Structure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Poetry-specific terminology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Comparison of poems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Exam Technique</a:t>
            </a:r>
          </a:p>
          <a:p>
            <a:pPr marL="171450" indent="-171450" eaLnBrk="1" hangingPunct="1">
              <a:buFontTx/>
              <a:buChar char="-"/>
            </a:pPr>
            <a:endParaRPr lang="en-US" altLang="en-US" sz="800" dirty="0"/>
          </a:p>
        </p:txBody>
      </p:sp>
      <p:pic>
        <p:nvPicPr>
          <p:cNvPr id="664" name="Picture 663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931567" y="5411735"/>
            <a:ext cx="332261" cy="332261"/>
          </a:xfrm>
          <a:prstGeom prst="rect">
            <a:avLst/>
          </a:prstGeom>
        </p:spPr>
      </p:pic>
      <p:sp>
        <p:nvSpPr>
          <p:cNvPr id="665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255" y="3400091"/>
            <a:ext cx="217294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all writing elements of English Language: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Ideas and Content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Planning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Structure and </a:t>
            </a:r>
            <a:r>
              <a:rPr lang="en-US" altLang="en-US" sz="800" dirty="0" err="1"/>
              <a:t>Organisation</a:t>
            </a:r>
            <a:r>
              <a:rPr lang="en-US" altLang="en-US" sz="800" dirty="0"/>
              <a:t>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Sentence Structures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Vocabulary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Spelling and Punctuation</a:t>
            </a:r>
          </a:p>
        </p:txBody>
      </p:sp>
      <p:pic>
        <p:nvPicPr>
          <p:cNvPr id="666" name="Picture 66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34877" y="3798769"/>
            <a:ext cx="326555" cy="421376"/>
          </a:xfrm>
          <a:prstGeom prst="rect">
            <a:avLst/>
          </a:prstGeom>
        </p:spPr>
      </p:pic>
      <p:sp>
        <p:nvSpPr>
          <p:cNvPr id="667" name="TextBox 160">
            <a:extLst>
              <a:ext uri="{FF2B5EF4-FFF2-40B4-BE49-F238E27FC236}">
                <a16:creationId xmlns:a16="http://schemas.microsoft.com/office/drawing/2014/main" id="{619299E1-1DEC-464B-80BF-2C82CF27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1947" y="5058083"/>
            <a:ext cx="183784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all elements of the novel: 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Plot/Character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Quotations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Language/Structure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Themes/Purpose</a:t>
            </a:r>
          </a:p>
          <a:p>
            <a:pPr marL="171450" indent="-171450" eaLnBrk="1" hangingPunct="1">
              <a:buFontTx/>
              <a:buChar char="-"/>
            </a:pPr>
            <a:r>
              <a:rPr lang="en-US" altLang="en-US" sz="800" dirty="0"/>
              <a:t>Exam Technique</a:t>
            </a:r>
          </a:p>
        </p:txBody>
      </p:sp>
      <p:pic>
        <p:nvPicPr>
          <p:cNvPr id="668" name="Picture 667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029741" y="5285738"/>
            <a:ext cx="383432" cy="385144"/>
          </a:xfrm>
          <a:prstGeom prst="rect">
            <a:avLst/>
          </a:prstGeom>
        </p:spPr>
      </p:pic>
      <p:sp>
        <p:nvSpPr>
          <p:cNvPr id="669" name="TextBox 394">
            <a:extLst>
              <a:ext uri="{FF2B5EF4-FFF2-40B4-BE49-F238E27FC236}">
                <a16:creationId xmlns:a16="http://schemas.microsoft.com/office/drawing/2014/main" id="{F52B405A-AFC8-4161-9E59-1D55579FF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910" y="2577298"/>
            <a:ext cx="9871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Access challenging and knowledge rich literature</a:t>
            </a:r>
          </a:p>
        </p:txBody>
      </p:sp>
      <p:sp>
        <p:nvSpPr>
          <p:cNvPr id="670" name="TextBox 394">
            <a:extLst>
              <a:ext uri="{FF2B5EF4-FFF2-40B4-BE49-F238E27FC236}">
                <a16:creationId xmlns:a16="http://schemas.microsoft.com/office/drawing/2014/main" id="{F52B405A-AFC8-4161-9E59-1D55579FF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714" y="2713727"/>
            <a:ext cx="8853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Develop story writing and argument skills</a:t>
            </a:r>
          </a:p>
        </p:txBody>
      </p: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D0FC87F7-2C44-491A-A76C-D07ACBB13A34}"/>
              </a:ext>
            </a:extLst>
          </p:cNvPr>
          <p:cNvCxnSpPr>
            <a:cxnSpLocks/>
          </p:cNvCxnSpPr>
          <p:nvPr/>
        </p:nvCxnSpPr>
        <p:spPr>
          <a:xfrm flipV="1">
            <a:off x="7082473" y="13825900"/>
            <a:ext cx="83889" cy="214385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Rectangle 435">
            <a:extLst>
              <a:ext uri="{FF2B5EF4-FFF2-40B4-BE49-F238E27FC236}">
                <a16:creationId xmlns:a16="http://schemas.microsoft.com/office/drawing/2014/main" id="{742370FE-0A26-44D9-9B01-315128079CF5}"/>
              </a:ext>
            </a:extLst>
          </p:cNvPr>
          <p:cNvSpPr/>
          <p:nvPr/>
        </p:nvSpPr>
        <p:spPr>
          <a:xfrm>
            <a:off x="4662516" y="6670874"/>
            <a:ext cx="194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POETRY: POWER AND CONFLICT</a:t>
            </a:r>
            <a:endParaRPr lang="en-US" altLang="en-US" sz="105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B86D58-62F9-4972-BFC9-22EF9066A205}"/>
              </a:ext>
            </a:extLst>
          </p:cNvPr>
          <p:cNvSpPr/>
          <p:nvPr/>
        </p:nvSpPr>
        <p:spPr>
          <a:xfrm>
            <a:off x="5346568" y="6891014"/>
            <a:ext cx="10632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100" dirty="0">
                <a:solidFill>
                  <a:schemeClr val="bg1"/>
                </a:solidFill>
                <a:latin typeface="Gill Sans MT Condensed" panose="020B0506020104020203" pitchFamily="34" charset="0"/>
              </a:rPr>
              <a:t>(15 poems studied throughout the year)</a:t>
            </a:r>
            <a:endParaRPr lang="en-GB" sz="1100" dirty="0"/>
          </a:p>
        </p:txBody>
      </p:sp>
      <p:sp>
        <p:nvSpPr>
          <p:cNvPr id="438" name="TextBox 252">
            <a:extLst>
              <a:ext uri="{FF2B5EF4-FFF2-40B4-BE49-F238E27FC236}">
                <a16:creationId xmlns:a16="http://schemas.microsoft.com/office/drawing/2014/main" id="{77D57A24-2414-4EF2-B8F3-9E250BA5A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3835" y="6084027"/>
            <a:ext cx="7675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Study the context of each poem</a:t>
            </a:r>
          </a:p>
        </p:txBody>
      </p:sp>
      <p:pic>
        <p:nvPicPr>
          <p:cNvPr id="455" name="Picture 454">
            <a:extLst>
              <a:ext uri="{FF2B5EF4-FFF2-40B4-BE49-F238E27FC236}">
                <a16:creationId xmlns:a16="http://schemas.microsoft.com/office/drawing/2014/main" id="{000C5BC3-6FC1-48B7-97F3-E3839356F195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BEBA8EAE-BF5A-486C-A8C5-ECC9F3942E4B}">
                <a14:imgProps xmlns:a14="http://schemas.microsoft.com/office/drawing/2010/main">
                  <a14:imgLayer r:embed="rId28">
                    <a14:imgEffect>
                      <a14:backgroundRemoval t="0" b="97222" l="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5822789" y="6056578"/>
            <a:ext cx="400558" cy="304059"/>
          </a:xfrm>
          <a:prstGeom prst="rect">
            <a:avLst/>
          </a:prstGeom>
        </p:spPr>
      </p:pic>
      <p:pic>
        <p:nvPicPr>
          <p:cNvPr id="464" name="Picture 463">
            <a:extLst>
              <a:ext uri="{FF2B5EF4-FFF2-40B4-BE49-F238E27FC236}">
                <a16:creationId xmlns:a16="http://schemas.microsoft.com/office/drawing/2014/main" id="{9FEB5E91-C1FE-4EB9-BB7F-D0CFDE6E37E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670539" y="7620578"/>
            <a:ext cx="927141" cy="287185"/>
          </a:xfrm>
          <a:prstGeom prst="rect">
            <a:avLst/>
          </a:prstGeom>
        </p:spPr>
      </p:pic>
      <p:sp>
        <p:nvSpPr>
          <p:cNvPr id="478" name="TextBox 117">
            <a:extLst>
              <a:ext uri="{FF2B5EF4-FFF2-40B4-BE49-F238E27FC236}">
                <a16:creationId xmlns:a16="http://schemas.microsoft.com/office/drawing/2014/main" id="{D4979963-1E73-4EEB-844B-EC0205E6B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5303" y="7786331"/>
            <a:ext cx="84105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Revise poetry-specific terms</a:t>
            </a:r>
          </a:p>
        </p:txBody>
      </p:sp>
      <p:sp>
        <p:nvSpPr>
          <p:cNvPr id="481" name="TextBox 202">
            <a:extLst>
              <a:ext uri="{FF2B5EF4-FFF2-40B4-BE49-F238E27FC236}">
                <a16:creationId xmlns:a16="http://schemas.microsoft.com/office/drawing/2014/main" id="{F2C5AAD1-1935-4503-88EF-F7F0D3D79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8897" y="6745677"/>
            <a:ext cx="7709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Learn about Shakespearean England</a:t>
            </a:r>
          </a:p>
        </p:txBody>
      </p:sp>
      <p:pic>
        <p:nvPicPr>
          <p:cNvPr id="482" name="Picture 481">
            <a:extLst>
              <a:ext uri="{FF2B5EF4-FFF2-40B4-BE49-F238E27FC236}">
                <a16:creationId xmlns:a16="http://schemas.microsoft.com/office/drawing/2014/main" id="{BEFBC34C-4441-438A-A487-EBA89485A5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852243" y="7154288"/>
            <a:ext cx="482284" cy="339529"/>
          </a:xfrm>
          <a:prstGeom prst="rect">
            <a:avLst/>
          </a:prstGeom>
        </p:spPr>
      </p:pic>
      <p:sp>
        <p:nvSpPr>
          <p:cNvPr id="502" name="TextBox 356">
            <a:extLst>
              <a:ext uri="{FF2B5EF4-FFF2-40B4-BE49-F238E27FC236}">
                <a16:creationId xmlns:a16="http://schemas.microsoft.com/office/drawing/2014/main" id="{B7445C69-75D9-4EE6-8C2C-97CBC95DD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6123" y="8953831"/>
            <a:ext cx="7144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themes such as guilt and ambition</a:t>
            </a:r>
          </a:p>
        </p:txBody>
      </p:sp>
      <p:sp>
        <p:nvSpPr>
          <p:cNvPr id="515" name="TextBox 114">
            <a:extLst>
              <a:ext uri="{FF2B5EF4-FFF2-40B4-BE49-F238E27FC236}">
                <a16:creationId xmlns:a16="http://schemas.microsoft.com/office/drawing/2014/main" id="{29FB9CC1-A9AB-4082-BFD1-8CC06629D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6964" y="8087459"/>
            <a:ext cx="538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 extracts in detail</a:t>
            </a:r>
          </a:p>
        </p:txBody>
      </p:sp>
      <p:pic>
        <p:nvPicPr>
          <p:cNvPr id="516" name="Picture 515">
            <a:extLst>
              <a:ext uri="{FF2B5EF4-FFF2-40B4-BE49-F238E27FC236}">
                <a16:creationId xmlns:a16="http://schemas.microsoft.com/office/drawing/2014/main" id="{FE349D0A-8C08-4066-A5CE-777FD6D2A22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985728" y="8152790"/>
            <a:ext cx="285862" cy="287138"/>
          </a:xfrm>
          <a:prstGeom prst="rect">
            <a:avLst/>
          </a:prstGeom>
        </p:spPr>
      </p:pic>
      <p:sp>
        <p:nvSpPr>
          <p:cNvPr id="517" name="TextBox 211">
            <a:extLst>
              <a:ext uri="{FF2B5EF4-FFF2-40B4-BE49-F238E27FC236}">
                <a16:creationId xmlns:a16="http://schemas.microsoft.com/office/drawing/2014/main" id="{FE15F23A-AC5B-4921-A238-C802BB123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2635" y="8186555"/>
            <a:ext cx="4749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Study Key Scenes </a:t>
            </a:r>
          </a:p>
        </p:txBody>
      </p:sp>
      <p:pic>
        <p:nvPicPr>
          <p:cNvPr id="530" name="Picture 529">
            <a:extLst>
              <a:ext uri="{FF2B5EF4-FFF2-40B4-BE49-F238E27FC236}">
                <a16:creationId xmlns:a16="http://schemas.microsoft.com/office/drawing/2014/main" id="{5CBDA8DB-C745-4116-BCC9-BE11B88A8AA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5400000">
            <a:off x="8910301" y="8317992"/>
            <a:ext cx="341467" cy="165004"/>
          </a:xfrm>
          <a:prstGeom prst="rect">
            <a:avLst/>
          </a:prstGeom>
        </p:spPr>
      </p:pic>
      <p:sp>
        <p:nvSpPr>
          <p:cNvPr id="532" name="TextBox 117">
            <a:extLst>
              <a:ext uri="{FF2B5EF4-FFF2-40B4-BE49-F238E27FC236}">
                <a16:creationId xmlns:a16="http://schemas.microsoft.com/office/drawing/2014/main" id="{4735696D-A740-4175-A388-134443A83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5632" y="7481929"/>
            <a:ext cx="8560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Look at author’s purpose and </a:t>
            </a:r>
            <a:br>
              <a:rPr lang="en-US" altLang="en-US" sz="800" dirty="0"/>
            </a:br>
            <a:r>
              <a:rPr lang="en-US" altLang="en-US" sz="800" dirty="0"/>
              <a:t>themes</a:t>
            </a:r>
          </a:p>
        </p:txBody>
      </p:sp>
      <p:pic>
        <p:nvPicPr>
          <p:cNvPr id="533" name="Picture 532">
            <a:extLst>
              <a:ext uri="{FF2B5EF4-FFF2-40B4-BE49-F238E27FC236}">
                <a16:creationId xmlns:a16="http://schemas.microsoft.com/office/drawing/2014/main" id="{C463EC89-8A0D-4D24-93E5-3110499720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1223" y="7369661"/>
            <a:ext cx="311254" cy="319666"/>
          </a:xfrm>
          <a:prstGeom prst="rect">
            <a:avLst/>
          </a:prstGeom>
        </p:spPr>
      </p:pic>
      <p:sp>
        <p:nvSpPr>
          <p:cNvPr id="534" name="TextBox 335">
            <a:extLst>
              <a:ext uri="{FF2B5EF4-FFF2-40B4-BE49-F238E27FC236}">
                <a16:creationId xmlns:a16="http://schemas.microsoft.com/office/drawing/2014/main" id="{E6BCD7A4-1A7F-4F47-B634-F06765B3B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0475" y="5965506"/>
            <a:ext cx="9245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and structure  </a:t>
            </a:r>
          </a:p>
        </p:txBody>
      </p:sp>
      <p:sp>
        <p:nvSpPr>
          <p:cNvPr id="537" name="TextBox 356">
            <a:extLst>
              <a:ext uri="{FF2B5EF4-FFF2-40B4-BE49-F238E27FC236}">
                <a16:creationId xmlns:a16="http://schemas.microsoft.com/office/drawing/2014/main" id="{D973651D-D59C-4419-AA21-72DD0B390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0672" y="6044453"/>
            <a:ext cx="8359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Read the play and study plot</a:t>
            </a:r>
          </a:p>
          <a:p>
            <a:pPr eaLnBrk="1" hangingPunct="1"/>
            <a:r>
              <a:rPr lang="en-US" altLang="en-US" sz="800" dirty="0"/>
              <a:t>and character</a:t>
            </a:r>
          </a:p>
        </p:txBody>
      </p:sp>
      <p:pic>
        <p:nvPicPr>
          <p:cNvPr id="539" name="Picture 538">
            <a:extLst>
              <a:ext uri="{FF2B5EF4-FFF2-40B4-BE49-F238E27FC236}">
                <a16:creationId xmlns:a16="http://schemas.microsoft.com/office/drawing/2014/main" id="{746BA767-B0FA-43D6-BFAC-A93B50A061A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713810" y="6084027"/>
            <a:ext cx="383432" cy="385144"/>
          </a:xfrm>
          <a:prstGeom prst="rect">
            <a:avLst/>
          </a:prstGeom>
        </p:spPr>
      </p:pic>
      <p:sp>
        <p:nvSpPr>
          <p:cNvPr id="541" name="TextBox 356">
            <a:extLst>
              <a:ext uri="{FF2B5EF4-FFF2-40B4-BE49-F238E27FC236}">
                <a16:creationId xmlns:a16="http://schemas.microsoft.com/office/drawing/2014/main" id="{068FBB52-4F76-4278-8A8E-F0383BB20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432" y="7495923"/>
            <a:ext cx="9532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themes such social responsibility</a:t>
            </a:r>
          </a:p>
        </p:txBody>
      </p:sp>
      <p:sp>
        <p:nvSpPr>
          <p:cNvPr id="544" name="TextBox 356">
            <a:extLst>
              <a:ext uri="{FF2B5EF4-FFF2-40B4-BE49-F238E27FC236}">
                <a16:creationId xmlns:a16="http://schemas.microsoft.com/office/drawing/2014/main" id="{7A1DAF49-41EF-4CB6-89E5-36927E4EF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5111" y="10452266"/>
            <a:ext cx="8516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themes such as conflict and racism</a:t>
            </a:r>
          </a:p>
        </p:txBody>
      </p:sp>
      <p:pic>
        <p:nvPicPr>
          <p:cNvPr id="545" name="Picture 544">
            <a:extLst>
              <a:ext uri="{FF2B5EF4-FFF2-40B4-BE49-F238E27FC236}">
                <a16:creationId xmlns:a16="http://schemas.microsoft.com/office/drawing/2014/main" id="{7AF78C23-3129-4471-A53E-95067DE34D68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812477" y="10610308"/>
            <a:ext cx="364855" cy="313595"/>
          </a:xfrm>
          <a:prstGeom prst="rect">
            <a:avLst/>
          </a:prstGeom>
        </p:spPr>
      </p:pic>
      <p:sp>
        <p:nvSpPr>
          <p:cNvPr id="547" name="TextBox 356">
            <a:extLst>
              <a:ext uri="{FF2B5EF4-FFF2-40B4-BE49-F238E27FC236}">
                <a16:creationId xmlns:a16="http://schemas.microsoft.com/office/drawing/2014/main" id="{C95CA612-1F57-4CC2-860D-C2D07625E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343" y="11675312"/>
            <a:ext cx="8516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themes such as conflict and love</a:t>
            </a:r>
          </a:p>
        </p:txBody>
      </p:sp>
      <p:sp>
        <p:nvSpPr>
          <p:cNvPr id="550" name="TextBox 160">
            <a:extLst>
              <a:ext uri="{FF2B5EF4-FFF2-40B4-BE49-F238E27FC236}">
                <a16:creationId xmlns:a16="http://schemas.microsoft.com/office/drawing/2014/main" id="{C2F5C7BD-2F93-4A5E-8D53-1E3BB14E8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762" y="11662908"/>
            <a:ext cx="8445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genre  and character</a:t>
            </a:r>
          </a:p>
        </p:txBody>
      </p:sp>
      <p:pic>
        <p:nvPicPr>
          <p:cNvPr id="551" name="Picture 550">
            <a:extLst>
              <a:ext uri="{FF2B5EF4-FFF2-40B4-BE49-F238E27FC236}">
                <a16:creationId xmlns:a16="http://schemas.microsoft.com/office/drawing/2014/main" id="{4D115CE7-5629-45E7-99E8-BC2AF74485D2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267488" y="11981242"/>
            <a:ext cx="483773" cy="436626"/>
          </a:xfrm>
          <a:prstGeom prst="rect">
            <a:avLst/>
          </a:prstGeom>
        </p:spPr>
      </p:pic>
      <p:sp>
        <p:nvSpPr>
          <p:cNvPr id="564" name="TextBox 356">
            <a:extLst>
              <a:ext uri="{FF2B5EF4-FFF2-40B4-BE49-F238E27FC236}">
                <a16:creationId xmlns:a16="http://schemas.microsoft.com/office/drawing/2014/main" id="{BCC69A03-83A3-4B84-A607-5829B45E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963" y="11591967"/>
            <a:ext cx="58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Study Victorian context </a:t>
            </a:r>
          </a:p>
        </p:txBody>
      </p:sp>
      <p:pic>
        <p:nvPicPr>
          <p:cNvPr id="591" name="Picture 590">
            <a:extLst>
              <a:ext uri="{FF2B5EF4-FFF2-40B4-BE49-F238E27FC236}">
                <a16:creationId xmlns:a16="http://schemas.microsoft.com/office/drawing/2014/main" id="{3CF9FA53-CEF7-4823-8D6A-FACF83FF0847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064476" y="12061385"/>
            <a:ext cx="455748" cy="455748"/>
          </a:xfrm>
          <a:prstGeom prst="rect">
            <a:avLst/>
          </a:prstGeom>
        </p:spPr>
      </p:pic>
      <p:sp>
        <p:nvSpPr>
          <p:cNvPr id="604" name="TextBox 335">
            <a:extLst>
              <a:ext uri="{FF2B5EF4-FFF2-40B4-BE49-F238E27FC236}">
                <a16:creationId xmlns:a16="http://schemas.microsoft.com/office/drawing/2014/main" id="{1BE0DB67-1557-49FA-BD94-54B3D30EC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511" y="10384305"/>
            <a:ext cx="7664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 and structure  </a:t>
            </a:r>
          </a:p>
        </p:txBody>
      </p:sp>
      <p:pic>
        <p:nvPicPr>
          <p:cNvPr id="605" name="Picture 604">
            <a:extLst>
              <a:ext uri="{FF2B5EF4-FFF2-40B4-BE49-F238E27FC236}">
                <a16:creationId xmlns:a16="http://schemas.microsoft.com/office/drawing/2014/main" id="{57B1DD58-85E0-47B0-A661-2EE237BC2F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37602" y="10652559"/>
            <a:ext cx="400389" cy="309320"/>
          </a:xfrm>
          <a:prstGeom prst="rect">
            <a:avLst/>
          </a:prstGeom>
        </p:spPr>
      </p:pic>
      <p:pic>
        <p:nvPicPr>
          <p:cNvPr id="611" name="Picture 610">
            <a:extLst>
              <a:ext uri="{FF2B5EF4-FFF2-40B4-BE49-F238E27FC236}">
                <a16:creationId xmlns:a16="http://schemas.microsoft.com/office/drawing/2014/main" id="{D5E822CD-A37C-4352-A599-2136B679B07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17562" y="10466370"/>
            <a:ext cx="326555" cy="421376"/>
          </a:xfrm>
          <a:prstGeom prst="rect">
            <a:avLst/>
          </a:prstGeom>
        </p:spPr>
      </p:pic>
      <p:sp>
        <p:nvSpPr>
          <p:cNvPr id="618" name="TextBox 189">
            <a:extLst>
              <a:ext uri="{FF2B5EF4-FFF2-40B4-BE49-F238E27FC236}">
                <a16:creationId xmlns:a16="http://schemas.microsoft.com/office/drawing/2014/main" id="{3626F9DB-2587-4B43-AA6D-CB8349819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9563" y="10489312"/>
            <a:ext cx="5941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Creative</a:t>
            </a:r>
            <a:br>
              <a:rPr lang="en-US" altLang="en-US" sz="800" dirty="0"/>
            </a:br>
            <a:r>
              <a:rPr lang="en-US" altLang="en-US" sz="800" dirty="0"/>
              <a:t>Writing  </a:t>
            </a:r>
          </a:p>
        </p:txBody>
      </p:sp>
      <p:sp>
        <p:nvSpPr>
          <p:cNvPr id="622" name="TextBox 206">
            <a:extLst>
              <a:ext uri="{FF2B5EF4-FFF2-40B4-BE49-F238E27FC236}">
                <a16:creationId xmlns:a16="http://schemas.microsoft.com/office/drawing/2014/main" id="{EE7FA9BB-C58C-4FBF-A1E4-0A7D85822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0930" y="12766919"/>
            <a:ext cx="4857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Big Write - essay</a:t>
            </a:r>
          </a:p>
        </p:txBody>
      </p:sp>
      <p:sp>
        <p:nvSpPr>
          <p:cNvPr id="624" name="TextBox 160">
            <a:extLst>
              <a:ext uri="{FF2B5EF4-FFF2-40B4-BE49-F238E27FC236}">
                <a16:creationId xmlns:a16="http://schemas.microsoft.com/office/drawing/2014/main" id="{CCD8F7A3-9897-4FE7-8F85-025351F61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098" y="12684127"/>
            <a:ext cx="8445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writer’s purpose through allegory</a:t>
            </a:r>
          </a:p>
        </p:txBody>
      </p:sp>
      <p:pic>
        <p:nvPicPr>
          <p:cNvPr id="651" name="Picture 650">
            <a:extLst>
              <a:ext uri="{FF2B5EF4-FFF2-40B4-BE49-F238E27FC236}">
                <a16:creationId xmlns:a16="http://schemas.microsoft.com/office/drawing/2014/main" id="{DAE721A7-FF6F-4A65-8F8B-CD8AE651C08E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838042" y="12533064"/>
            <a:ext cx="411756" cy="371628"/>
          </a:xfrm>
          <a:prstGeom prst="rect">
            <a:avLst/>
          </a:prstGeom>
        </p:spPr>
      </p:pic>
      <p:sp>
        <p:nvSpPr>
          <p:cNvPr id="469" name="TextBox 168">
            <a:extLst>
              <a:ext uri="{FF2B5EF4-FFF2-40B4-BE49-F238E27FC236}">
                <a16:creationId xmlns:a16="http://schemas.microsoft.com/office/drawing/2014/main" id="{63F449F3-02C7-453F-910F-22B9AC3A9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8832" y="12871471"/>
            <a:ext cx="8441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Read a range of texts</a:t>
            </a:r>
          </a:p>
        </p:txBody>
      </p:sp>
      <p:pic>
        <p:nvPicPr>
          <p:cNvPr id="652" name="Picture 651">
            <a:extLst>
              <a:ext uri="{FF2B5EF4-FFF2-40B4-BE49-F238E27FC236}">
                <a16:creationId xmlns:a16="http://schemas.microsoft.com/office/drawing/2014/main" id="{1D794019-D2FC-4CF2-BC48-9CD4F49C171A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148524" y="12791800"/>
            <a:ext cx="329867" cy="314233"/>
          </a:xfrm>
          <a:prstGeom prst="rect">
            <a:avLst/>
          </a:prstGeom>
        </p:spPr>
      </p:pic>
      <p:pic>
        <p:nvPicPr>
          <p:cNvPr id="655" name="Picture 654">
            <a:extLst>
              <a:ext uri="{FF2B5EF4-FFF2-40B4-BE49-F238E27FC236}">
                <a16:creationId xmlns:a16="http://schemas.microsoft.com/office/drawing/2014/main" id="{3B970DAD-DC1B-426D-B334-7EC02A6F4C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45851" y="14110513"/>
            <a:ext cx="359869" cy="369595"/>
          </a:xfrm>
          <a:prstGeom prst="rect">
            <a:avLst/>
          </a:prstGeom>
        </p:spPr>
      </p:pic>
      <p:sp>
        <p:nvSpPr>
          <p:cNvPr id="600" name="TextBox 114">
            <a:extLst>
              <a:ext uri="{FF2B5EF4-FFF2-40B4-BE49-F238E27FC236}">
                <a16:creationId xmlns:a16="http://schemas.microsoft.com/office/drawing/2014/main" id="{83180278-6C5F-4608-A63D-57F8D51D6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306" y="12484245"/>
            <a:ext cx="6768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Study a modern play</a:t>
            </a:r>
          </a:p>
        </p:txBody>
      </p:sp>
      <p:sp>
        <p:nvSpPr>
          <p:cNvPr id="489" name="TextBox 114">
            <a:extLst>
              <a:ext uri="{FF2B5EF4-FFF2-40B4-BE49-F238E27FC236}">
                <a16:creationId xmlns:a16="http://schemas.microsoft.com/office/drawing/2014/main" id="{83180278-6C5F-4608-A63D-57F8D51D6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127" y="12541546"/>
            <a:ext cx="7902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themes of social class and inequality</a:t>
            </a:r>
          </a:p>
        </p:txBody>
      </p:sp>
      <p:sp>
        <p:nvSpPr>
          <p:cNvPr id="671" name="TextBox 117">
            <a:extLst>
              <a:ext uri="{FF2B5EF4-FFF2-40B4-BE49-F238E27FC236}">
                <a16:creationId xmlns:a16="http://schemas.microsoft.com/office/drawing/2014/main" id="{A1867926-C939-4C35-89AD-F69F8125E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3193" y="13996388"/>
            <a:ext cx="7776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 err="1"/>
              <a:t>Analyse</a:t>
            </a:r>
            <a:r>
              <a:rPr lang="en-US" altLang="en-US" sz="800" dirty="0"/>
              <a:t> characters and their relationships</a:t>
            </a:r>
          </a:p>
        </p:txBody>
      </p:sp>
      <p:pic>
        <p:nvPicPr>
          <p:cNvPr id="672" name="Picture 671">
            <a:extLst>
              <a:ext uri="{FF2B5EF4-FFF2-40B4-BE49-F238E27FC236}">
                <a16:creationId xmlns:a16="http://schemas.microsoft.com/office/drawing/2014/main" id="{10C1E676-5DC8-4F6D-8D04-2BC7CD081A9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463295" y="16291888"/>
            <a:ext cx="320925" cy="320925"/>
          </a:xfrm>
          <a:prstGeom prst="rect">
            <a:avLst/>
          </a:prstGeom>
        </p:spPr>
      </p:pic>
      <p:sp>
        <p:nvSpPr>
          <p:cNvPr id="673" name="TextBox 144">
            <a:extLst>
              <a:ext uri="{FF2B5EF4-FFF2-40B4-BE49-F238E27FC236}">
                <a16:creationId xmlns:a16="http://schemas.microsoft.com/office/drawing/2014/main" id="{2D515410-53A6-440A-8F6C-0A8228D7B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862" y="16097215"/>
            <a:ext cx="654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Big Write - essay</a:t>
            </a:r>
          </a:p>
        </p:txBody>
      </p:sp>
      <p:sp>
        <p:nvSpPr>
          <p:cNvPr id="674" name="TextBox 202">
            <a:extLst>
              <a:ext uri="{FF2B5EF4-FFF2-40B4-BE49-F238E27FC236}">
                <a16:creationId xmlns:a16="http://schemas.microsoft.com/office/drawing/2014/main" id="{1E05F598-5953-426C-A8CC-5C247A5A6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9898" y="16066522"/>
            <a:ext cx="8056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 err="1"/>
              <a:t>Analyse</a:t>
            </a:r>
            <a:r>
              <a:rPr lang="en-US" altLang="en-US" sz="800" dirty="0"/>
              <a:t> mythical characters</a:t>
            </a:r>
          </a:p>
        </p:txBody>
      </p:sp>
      <p:pic>
        <p:nvPicPr>
          <p:cNvPr id="676" name="Picture 675">
            <a:extLst>
              <a:ext uri="{FF2B5EF4-FFF2-40B4-BE49-F238E27FC236}">
                <a16:creationId xmlns:a16="http://schemas.microsoft.com/office/drawing/2014/main" id="{A7FCD0CE-34FD-4A79-BB47-D188ABBAEC53}"/>
              </a:ext>
            </a:extLst>
          </p:cNvPr>
          <p:cNvPicPr>
            <a:picLocks noChangeAspect="1"/>
          </p:cNvPicPr>
          <p:nvPr/>
        </p:nvPicPr>
        <p:blipFill rotWithShape="1">
          <a:blip r:embed="rId31">
            <a:biLevel thresh="75000"/>
          </a:blip>
          <a:srcRect l="19509" t="-4"/>
          <a:stretch/>
        </p:blipFill>
        <p:spPr>
          <a:xfrm>
            <a:off x="7533336" y="14708111"/>
            <a:ext cx="718755" cy="338554"/>
          </a:xfrm>
          <a:prstGeom prst="rect">
            <a:avLst/>
          </a:prstGeom>
        </p:spPr>
      </p:pic>
      <p:pic>
        <p:nvPicPr>
          <p:cNvPr id="677" name="Picture 676">
            <a:extLst>
              <a:ext uri="{FF2B5EF4-FFF2-40B4-BE49-F238E27FC236}">
                <a16:creationId xmlns:a16="http://schemas.microsoft.com/office/drawing/2014/main" id="{22A34821-7558-4A5C-BBFD-714B59F081F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56689" y="16486525"/>
            <a:ext cx="482284" cy="339529"/>
          </a:xfrm>
          <a:prstGeom prst="rect">
            <a:avLst/>
          </a:prstGeom>
        </p:spPr>
      </p:pic>
      <p:sp>
        <p:nvSpPr>
          <p:cNvPr id="3146" name="TextBox 162">
            <a:extLst>
              <a:ext uri="{FF2B5EF4-FFF2-40B4-BE49-F238E27FC236}">
                <a16:creationId xmlns:a16="http://schemas.microsoft.com/office/drawing/2014/main" id="{27465882-D2B7-499F-9EDD-D7804D901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8417" y="16191837"/>
            <a:ext cx="8419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Read Shakespearean English</a:t>
            </a:r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C62A9271-2D13-44D6-9E49-6011F2E84CD6}"/>
              </a:ext>
            </a:extLst>
          </p:cNvPr>
          <p:cNvSpPr/>
          <p:nvPr/>
        </p:nvSpPr>
        <p:spPr>
          <a:xfrm>
            <a:off x="3916863" y="15349793"/>
            <a:ext cx="88900" cy="6810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681" name="Straight Connector 680">
            <a:extLst>
              <a:ext uri="{FF2B5EF4-FFF2-40B4-BE49-F238E27FC236}">
                <a16:creationId xmlns:a16="http://schemas.microsoft.com/office/drawing/2014/main" id="{11C84402-3DBE-46CA-A92C-CA71F4DC8E2A}"/>
              </a:ext>
            </a:extLst>
          </p:cNvPr>
          <p:cNvCxnSpPr>
            <a:cxnSpLocks/>
          </p:cNvCxnSpPr>
          <p:nvPr/>
        </p:nvCxnSpPr>
        <p:spPr>
          <a:xfrm>
            <a:off x="4719566" y="15190790"/>
            <a:ext cx="99578" cy="265554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2" name="TextBox 162">
            <a:extLst>
              <a:ext uri="{FF2B5EF4-FFF2-40B4-BE49-F238E27FC236}">
                <a16:creationId xmlns:a16="http://schemas.microsoft.com/office/drawing/2014/main" id="{ED1B2CFE-09C4-451E-A7A5-E63EC7439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5834" y="16209436"/>
            <a:ext cx="9431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Take part in poetry writing and performance</a:t>
            </a:r>
          </a:p>
        </p:txBody>
      </p:sp>
      <p:sp>
        <p:nvSpPr>
          <p:cNvPr id="683" name="TextBox 160">
            <a:extLst>
              <a:ext uri="{FF2B5EF4-FFF2-40B4-BE49-F238E27FC236}">
                <a16:creationId xmlns:a16="http://schemas.microsoft.com/office/drawing/2014/main" id="{5E65A39B-2095-46AC-A29D-F676A7771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379" y="13591905"/>
            <a:ext cx="59044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 refugee crisis</a:t>
            </a:r>
          </a:p>
        </p:txBody>
      </p:sp>
      <p:sp>
        <p:nvSpPr>
          <p:cNvPr id="684" name="TextBox 114">
            <a:extLst>
              <a:ext uri="{FF2B5EF4-FFF2-40B4-BE49-F238E27FC236}">
                <a16:creationId xmlns:a16="http://schemas.microsoft.com/office/drawing/2014/main" id="{430E4B1B-27BA-47AE-8A49-AE02BA4E5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4215" y="14218023"/>
            <a:ext cx="61597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Explore themes of freedom and courage</a:t>
            </a:r>
          </a:p>
        </p:txBody>
      </p:sp>
      <p:sp>
        <p:nvSpPr>
          <p:cNvPr id="685" name="TextBox 360">
            <a:extLst>
              <a:ext uri="{FF2B5EF4-FFF2-40B4-BE49-F238E27FC236}">
                <a16:creationId xmlns:a16="http://schemas.microsoft.com/office/drawing/2014/main" id="{5854AA22-9882-43FB-854B-51ED08763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0576" y="2476079"/>
            <a:ext cx="73266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Reading of diverse texts exploring current issues</a:t>
            </a:r>
          </a:p>
        </p:txBody>
      </p:sp>
      <p:sp>
        <p:nvSpPr>
          <p:cNvPr id="686" name="TextBox 388">
            <a:extLst>
              <a:ext uri="{FF2B5EF4-FFF2-40B4-BE49-F238E27FC236}">
                <a16:creationId xmlns:a16="http://schemas.microsoft.com/office/drawing/2014/main" id="{6C8C5254-1F32-42FC-A96D-CB11C28EC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0752" y="2672218"/>
            <a:ext cx="6703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dirty="0"/>
              <a:t>Develop spoken language skills</a:t>
            </a:r>
          </a:p>
        </p:txBody>
      </p:sp>
      <p:pic>
        <p:nvPicPr>
          <p:cNvPr id="1026" name="Picture 2" descr="Mythology and Folklore UN-Textbook: Beowulf: Seeking Grendel's Mother">
            <a:extLst>
              <a:ext uri="{FF2B5EF4-FFF2-40B4-BE49-F238E27FC236}">
                <a16:creationId xmlns:a16="http://schemas.microsoft.com/office/drawing/2014/main" id="{7474249A-AB1C-4BBD-96C2-04AEDD6F3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916" y="16459450"/>
            <a:ext cx="402161" cy="51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4" name="Picture 383">
            <a:extLst>
              <a:ext uri="{FF2B5EF4-FFF2-40B4-BE49-F238E27FC236}">
                <a16:creationId xmlns:a16="http://schemas.microsoft.com/office/drawing/2014/main" id="{E3B819E2-0EC8-4AC3-957A-4F7F3D27F1A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21218" y="16262027"/>
            <a:ext cx="320925" cy="320925"/>
          </a:xfrm>
          <a:prstGeom prst="rect">
            <a:avLst/>
          </a:prstGeom>
        </p:spPr>
      </p:pic>
      <p:sp>
        <p:nvSpPr>
          <p:cNvPr id="385" name="TextBox 144">
            <a:extLst>
              <a:ext uri="{FF2B5EF4-FFF2-40B4-BE49-F238E27FC236}">
                <a16:creationId xmlns:a16="http://schemas.microsoft.com/office/drawing/2014/main" id="{2E1EB747-603C-44F9-86C5-C374030D0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083" y="15907877"/>
            <a:ext cx="654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Big Write – story</a:t>
            </a: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0F9C7E71-6D20-48DE-ADA7-96C9FCBBB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04301" y="16235022"/>
            <a:ext cx="336451" cy="44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0" name="Picture 389">
            <a:extLst>
              <a:ext uri="{FF2B5EF4-FFF2-40B4-BE49-F238E27FC236}">
                <a16:creationId xmlns:a16="http://schemas.microsoft.com/office/drawing/2014/main" id="{5D88D96D-9B47-4049-ABC8-E4528587A417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377168" y="12785771"/>
            <a:ext cx="320925" cy="320925"/>
          </a:xfrm>
          <a:prstGeom prst="rect">
            <a:avLst/>
          </a:prstGeom>
        </p:spPr>
      </p:pic>
      <p:pic>
        <p:nvPicPr>
          <p:cNvPr id="392" name="Picture 391">
            <a:extLst>
              <a:ext uri="{FF2B5EF4-FFF2-40B4-BE49-F238E27FC236}">
                <a16:creationId xmlns:a16="http://schemas.microsoft.com/office/drawing/2014/main" id="{20C79646-BA1F-4A4B-8B99-C1F5D094FA3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191037" y="14287967"/>
            <a:ext cx="326555" cy="421376"/>
          </a:xfrm>
          <a:prstGeom prst="rect">
            <a:avLst/>
          </a:prstGeom>
        </p:spPr>
      </p:pic>
      <p:sp>
        <p:nvSpPr>
          <p:cNvPr id="400" name="TextBox 144">
            <a:extLst>
              <a:ext uri="{FF2B5EF4-FFF2-40B4-BE49-F238E27FC236}">
                <a16:creationId xmlns:a16="http://schemas.microsoft.com/office/drawing/2014/main" id="{AFF1EE14-824C-480B-9FE7-7DAAE1580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6836" y="14054259"/>
            <a:ext cx="6540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Big Write – description</a:t>
            </a:r>
          </a:p>
        </p:txBody>
      </p:sp>
      <p:sp>
        <p:nvSpPr>
          <p:cNvPr id="401" name="TextBox 162">
            <a:extLst>
              <a:ext uri="{FF2B5EF4-FFF2-40B4-BE49-F238E27FC236}">
                <a16:creationId xmlns:a16="http://schemas.microsoft.com/office/drawing/2014/main" id="{A6738F51-284B-4F11-A576-2171E36AA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6011" y="13752453"/>
            <a:ext cx="6424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Spoken Language skills </a:t>
            </a:r>
          </a:p>
        </p:txBody>
      </p:sp>
      <p:pic>
        <p:nvPicPr>
          <p:cNvPr id="402" name="Picture 401">
            <a:extLst>
              <a:ext uri="{FF2B5EF4-FFF2-40B4-BE49-F238E27FC236}">
                <a16:creationId xmlns:a16="http://schemas.microsoft.com/office/drawing/2014/main" id="{7F7777CD-8E34-4745-9BF3-957402B30F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63879" y="13755999"/>
            <a:ext cx="376451" cy="336291"/>
          </a:xfrm>
          <a:prstGeom prst="rect">
            <a:avLst/>
          </a:prstGeom>
        </p:spPr>
      </p:pic>
      <p:sp>
        <p:nvSpPr>
          <p:cNvPr id="403" name="TextBox 162">
            <a:extLst>
              <a:ext uri="{FF2B5EF4-FFF2-40B4-BE49-F238E27FC236}">
                <a16:creationId xmlns:a16="http://schemas.microsoft.com/office/drawing/2014/main" id="{280C4A82-FBDE-4E40-92EC-D68DD729E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0366" y="13285027"/>
            <a:ext cx="8063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Read and perform speeches</a:t>
            </a:r>
          </a:p>
        </p:txBody>
      </p:sp>
      <p:sp>
        <p:nvSpPr>
          <p:cNvPr id="404" name="TextBox 206">
            <a:extLst>
              <a:ext uri="{FF2B5EF4-FFF2-40B4-BE49-F238E27FC236}">
                <a16:creationId xmlns:a16="http://schemas.microsoft.com/office/drawing/2014/main" id="{0E616C63-1E25-4102-A483-4DF010386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1526" y="11003752"/>
            <a:ext cx="4857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Big Write - essay</a:t>
            </a:r>
          </a:p>
        </p:txBody>
      </p:sp>
      <p:pic>
        <p:nvPicPr>
          <p:cNvPr id="405" name="Picture 404">
            <a:extLst>
              <a:ext uri="{FF2B5EF4-FFF2-40B4-BE49-F238E27FC236}">
                <a16:creationId xmlns:a16="http://schemas.microsoft.com/office/drawing/2014/main" id="{CF727CB7-8D85-4A25-807C-793845D3A05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126819" y="11329081"/>
            <a:ext cx="320925" cy="320925"/>
          </a:xfrm>
          <a:prstGeom prst="rect">
            <a:avLst/>
          </a:prstGeom>
        </p:spPr>
      </p:pic>
      <p:sp>
        <p:nvSpPr>
          <p:cNvPr id="387" name="TextBox 52">
            <a:extLst>
              <a:ext uri="{FF2B5EF4-FFF2-40B4-BE49-F238E27FC236}">
                <a16:creationId xmlns:a16="http://schemas.microsoft.com/office/drawing/2014/main" id="{A3337B9B-BDF4-4AB2-9CDE-97FD8D275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7358" y="6647451"/>
            <a:ext cx="1872351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MODERN PLAY:</a:t>
            </a:r>
          </a:p>
          <a:p>
            <a:pPr algn="ctr"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AN INSPECTOR CALLS</a:t>
            </a:r>
            <a:endParaRPr lang="en-US" altLang="en-US" sz="1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F442E8B-D7BB-4D35-81D1-8D43FDFFC25A}"/>
              </a:ext>
            </a:extLst>
          </p:cNvPr>
          <p:cNvPicPr>
            <a:picLocks noChangeAspect="1"/>
          </p:cNvPicPr>
          <p:nvPr/>
        </p:nvPicPr>
        <p:blipFill rotWithShape="1">
          <a:blip r:embed="rId34"/>
          <a:srcRect l="13598" t="28467" r="13848" b="25993"/>
          <a:stretch/>
        </p:blipFill>
        <p:spPr>
          <a:xfrm>
            <a:off x="3880839" y="12873619"/>
            <a:ext cx="481790" cy="302402"/>
          </a:xfrm>
          <a:prstGeom prst="rect">
            <a:avLst/>
          </a:prstGeom>
        </p:spPr>
      </p:pic>
      <p:sp>
        <p:nvSpPr>
          <p:cNvPr id="457" name="Rectangle 456">
            <a:extLst>
              <a:ext uri="{FF2B5EF4-FFF2-40B4-BE49-F238E27FC236}">
                <a16:creationId xmlns:a16="http://schemas.microsoft.com/office/drawing/2014/main" id="{EB02B9B7-4F3E-4EFC-8FB8-33817AC53520}"/>
              </a:ext>
            </a:extLst>
          </p:cNvPr>
          <p:cNvSpPr/>
          <p:nvPr/>
        </p:nvSpPr>
        <p:spPr>
          <a:xfrm rot="981756">
            <a:off x="1850547" y="10855731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466" name="Straight Connector 465">
            <a:extLst>
              <a:ext uri="{FF2B5EF4-FFF2-40B4-BE49-F238E27FC236}">
                <a16:creationId xmlns:a16="http://schemas.microsoft.com/office/drawing/2014/main" id="{C8D2AD9A-CDC7-4031-A90E-02CCD0EBB229}"/>
              </a:ext>
            </a:extLst>
          </p:cNvPr>
          <p:cNvCxnSpPr>
            <a:cxnSpLocks/>
          </p:cNvCxnSpPr>
          <p:nvPr/>
        </p:nvCxnSpPr>
        <p:spPr>
          <a:xfrm flipV="1">
            <a:off x="2501467" y="11445820"/>
            <a:ext cx="146423" cy="280206"/>
          </a:xfrm>
          <a:prstGeom prst="line">
            <a:avLst/>
          </a:prstGeom>
          <a:ln w="19050">
            <a:solidFill>
              <a:srgbClr val="A7CB5A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2" descr="Free Video SVG, PNG Icon, Symbol. Download Image.">
            <a:extLst>
              <a:ext uri="{FF2B5EF4-FFF2-40B4-BE49-F238E27FC236}">
                <a16:creationId xmlns:a16="http://schemas.microsoft.com/office/drawing/2014/main" id="{0911BF27-7625-4D75-8BA6-CC3EE9EB3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203" y="8146790"/>
            <a:ext cx="394673" cy="394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DE82F65-D0FD-4DE9-8A5E-3E7AEE997FC0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2586018" y="10089159"/>
            <a:ext cx="266292" cy="378761"/>
          </a:xfrm>
          <a:prstGeom prst="rect">
            <a:avLst/>
          </a:prstGeom>
        </p:spPr>
      </p:pic>
      <p:pic>
        <p:nvPicPr>
          <p:cNvPr id="43" name="Picture 4" descr="Magnifying glass - Free Tools and utensils icons">
            <a:extLst>
              <a:ext uri="{FF2B5EF4-FFF2-40B4-BE49-F238E27FC236}">
                <a16:creationId xmlns:a16="http://schemas.microsoft.com/office/drawing/2014/main" id="{196ED78D-1D66-4C87-B9FA-E537EC9A1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02" y="8337279"/>
            <a:ext cx="350178" cy="350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6" name="TextBox 52">
            <a:extLst>
              <a:ext uri="{FF2B5EF4-FFF2-40B4-BE49-F238E27FC236}">
                <a16:creationId xmlns:a16="http://schemas.microsoft.com/office/drawing/2014/main" id="{449AA4C8-4443-496F-A37B-CC44EF4D6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6212" y="6667491"/>
            <a:ext cx="1856785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WRITERS’ VIEWPOINTS </a:t>
            </a:r>
          </a:p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AND PERSPECTIVES</a:t>
            </a:r>
            <a:endParaRPr lang="en-US" altLang="en-US" sz="18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pic>
        <p:nvPicPr>
          <p:cNvPr id="485" name="Picture 484">
            <a:extLst>
              <a:ext uri="{FF2B5EF4-FFF2-40B4-BE49-F238E27FC236}">
                <a16:creationId xmlns:a16="http://schemas.microsoft.com/office/drawing/2014/main" id="{CF11A6F6-CE2A-4FD3-A6F1-D6E9A1583C2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73972" y="7393311"/>
            <a:ext cx="357339" cy="289768"/>
          </a:xfrm>
          <a:prstGeom prst="rect">
            <a:avLst/>
          </a:prstGeom>
        </p:spPr>
      </p:pic>
      <p:sp>
        <p:nvSpPr>
          <p:cNvPr id="487" name="TextBox 95">
            <a:extLst>
              <a:ext uri="{FF2B5EF4-FFF2-40B4-BE49-F238E27FC236}">
                <a16:creationId xmlns:a16="http://schemas.microsoft.com/office/drawing/2014/main" id="{9AF219F2-570A-4267-94A9-C0109EFE1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2264" y="7487566"/>
            <a:ext cx="679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Compare  </a:t>
            </a:r>
            <a:br>
              <a:rPr lang="en-US" altLang="en-US" sz="800" dirty="0"/>
            </a:br>
            <a:r>
              <a:rPr lang="en-US" altLang="en-US" sz="800" dirty="0"/>
              <a:t>writers’ viewpoints</a:t>
            </a:r>
          </a:p>
        </p:txBody>
      </p:sp>
      <p:sp>
        <p:nvSpPr>
          <p:cNvPr id="488" name="TextBox 335">
            <a:extLst>
              <a:ext uri="{FF2B5EF4-FFF2-40B4-BE49-F238E27FC236}">
                <a16:creationId xmlns:a16="http://schemas.microsoft.com/office/drawing/2014/main" id="{735A8FFB-22E4-4593-911D-17BE7A28C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923" y="7050740"/>
            <a:ext cx="7664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Comment on language</a:t>
            </a:r>
          </a:p>
        </p:txBody>
      </p:sp>
      <p:sp>
        <p:nvSpPr>
          <p:cNvPr id="496" name="TextBox 189">
            <a:extLst>
              <a:ext uri="{FF2B5EF4-FFF2-40B4-BE49-F238E27FC236}">
                <a16:creationId xmlns:a16="http://schemas.microsoft.com/office/drawing/2014/main" id="{257B4035-E751-484F-ABC2-058C128AD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095" y="7394970"/>
            <a:ext cx="7820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Persuasive Writing</a:t>
            </a:r>
          </a:p>
        </p:txBody>
      </p:sp>
      <p:sp>
        <p:nvSpPr>
          <p:cNvPr id="504" name="TextBox 160">
            <a:extLst>
              <a:ext uri="{FF2B5EF4-FFF2-40B4-BE49-F238E27FC236}">
                <a16:creationId xmlns:a16="http://schemas.microsoft.com/office/drawing/2014/main" id="{C9D7E1BE-92F1-4E89-82C2-B3E832DA6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7892" y="6162584"/>
            <a:ext cx="122801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 err="1"/>
              <a:t>Summarise</a:t>
            </a:r>
            <a:r>
              <a:rPr lang="en-US" altLang="en-US" sz="800" dirty="0"/>
              <a:t> differences and viewpoints in texts</a:t>
            </a:r>
          </a:p>
        </p:txBody>
      </p:sp>
      <p:pic>
        <p:nvPicPr>
          <p:cNvPr id="509" name="Picture 508">
            <a:extLst>
              <a:ext uri="{FF2B5EF4-FFF2-40B4-BE49-F238E27FC236}">
                <a16:creationId xmlns:a16="http://schemas.microsoft.com/office/drawing/2014/main" id="{633A4E50-E1BE-43D8-8DD6-B522C244D5F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9066" y="7436893"/>
            <a:ext cx="417525" cy="290734"/>
          </a:xfrm>
          <a:prstGeom prst="rect">
            <a:avLst/>
          </a:prstGeom>
        </p:spPr>
      </p:pic>
      <p:pic>
        <p:nvPicPr>
          <p:cNvPr id="510" name="Picture 509">
            <a:extLst>
              <a:ext uri="{FF2B5EF4-FFF2-40B4-BE49-F238E27FC236}">
                <a16:creationId xmlns:a16="http://schemas.microsoft.com/office/drawing/2014/main" id="{25985CBE-7371-4658-8280-BC9CA8E5FB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73707" y="7562562"/>
            <a:ext cx="304946" cy="304946"/>
          </a:xfrm>
          <a:prstGeom prst="rect">
            <a:avLst/>
          </a:prstGeom>
        </p:spPr>
      </p:pic>
      <p:sp>
        <p:nvSpPr>
          <p:cNvPr id="524" name="TextBox 335">
            <a:extLst>
              <a:ext uri="{FF2B5EF4-FFF2-40B4-BE49-F238E27FC236}">
                <a16:creationId xmlns:a16="http://schemas.microsoft.com/office/drawing/2014/main" id="{F3CCB6C5-8002-4F63-8705-838235846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771" y="6011340"/>
            <a:ext cx="7192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dirty="0"/>
              <a:t>Perform a speech on a theme in the play</a:t>
            </a:r>
          </a:p>
        </p:txBody>
      </p:sp>
      <p:sp>
        <p:nvSpPr>
          <p:cNvPr id="527" name="Rectangle 526">
            <a:extLst>
              <a:ext uri="{FF2B5EF4-FFF2-40B4-BE49-F238E27FC236}">
                <a16:creationId xmlns:a16="http://schemas.microsoft.com/office/drawing/2014/main" id="{409151BC-8657-4AD7-9F29-581336EBB54D}"/>
              </a:ext>
            </a:extLst>
          </p:cNvPr>
          <p:cNvSpPr/>
          <p:nvPr/>
        </p:nvSpPr>
        <p:spPr>
          <a:xfrm rot="3651942">
            <a:off x="1539603" y="6212392"/>
            <a:ext cx="74612" cy="758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BC9775-D904-4914-8E6B-6C1436FFCC4B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7454991" y="148131"/>
            <a:ext cx="2028755" cy="96885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CF5C3AB-21D3-497F-BAEA-01BC51587897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673" y="16985050"/>
            <a:ext cx="3650486" cy="651951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26379CE6-5728-48EE-80CC-FA9102992F30}"/>
              </a:ext>
            </a:extLst>
          </p:cNvPr>
          <p:cNvSpPr/>
          <p:nvPr/>
        </p:nvSpPr>
        <p:spPr>
          <a:xfrm>
            <a:off x="1849438" y="1555750"/>
            <a:ext cx="6024562" cy="630238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3B6D7AD9-F0A2-4BBE-8C25-2D98C94A4F8E}"/>
              </a:ext>
            </a:extLst>
          </p:cNvPr>
          <p:cNvSpPr/>
          <p:nvPr/>
        </p:nvSpPr>
        <p:spPr>
          <a:xfrm rot="16200000">
            <a:off x="1017587" y="1447801"/>
            <a:ext cx="936625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467" name="Triangle 45">
            <a:extLst>
              <a:ext uri="{FF2B5EF4-FFF2-40B4-BE49-F238E27FC236}">
                <a16:creationId xmlns:a16="http://schemas.microsoft.com/office/drawing/2014/main" id="{F4A73D32-DE41-4EEA-A1A3-B2E032C1B28C}"/>
              </a:ext>
            </a:extLst>
          </p:cNvPr>
          <p:cNvSpPr/>
          <p:nvPr/>
        </p:nvSpPr>
        <p:spPr>
          <a:xfrm rot="5400000">
            <a:off x="7747794" y="1547019"/>
            <a:ext cx="938212" cy="736600"/>
          </a:xfrm>
          <a:prstGeom prst="triangle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 dirty="0"/>
          </a:p>
        </p:txBody>
      </p:sp>
      <p:sp>
        <p:nvSpPr>
          <p:cNvPr id="3510" name="TextBox 2">
            <a:extLst>
              <a:ext uri="{FF2B5EF4-FFF2-40B4-BE49-F238E27FC236}">
                <a16:creationId xmlns:a16="http://schemas.microsoft.com/office/drawing/2014/main" id="{5B94C839-07EF-4AF1-8C6C-3DBD4E9DA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3942" y="1604963"/>
            <a:ext cx="517525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altLang="en-US" dirty="0">
                <a:solidFill>
                  <a:schemeClr val="bg1"/>
                </a:solidFill>
              </a:rPr>
              <a:t>Reading and Writing Skills </a:t>
            </a:r>
          </a:p>
        </p:txBody>
      </p:sp>
      <p:sp>
        <p:nvSpPr>
          <p:cNvPr id="3511" name="TextBox 4">
            <a:extLst>
              <a:ext uri="{FF2B5EF4-FFF2-40B4-BE49-F238E27FC236}">
                <a16:creationId xmlns:a16="http://schemas.microsoft.com/office/drawing/2014/main" id="{604D3903-48DD-4247-B700-AD070D82542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160291" y="1809692"/>
            <a:ext cx="96227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500" dirty="0">
                <a:solidFill>
                  <a:schemeClr val="bg1"/>
                </a:solidFill>
              </a:rPr>
              <a:t>Year 7</a:t>
            </a:r>
          </a:p>
        </p:txBody>
      </p:sp>
      <p:sp>
        <p:nvSpPr>
          <p:cNvPr id="3512" name="TextBox 439">
            <a:extLst>
              <a:ext uri="{FF2B5EF4-FFF2-40B4-BE49-F238E27FC236}">
                <a16:creationId xmlns:a16="http://schemas.microsoft.com/office/drawing/2014/main" id="{2CA6D444-7F83-401D-96C7-897FDE15E66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456109" y="1868338"/>
            <a:ext cx="99853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altLang="en-US" sz="1500" dirty="0">
                <a:solidFill>
                  <a:schemeClr val="bg1"/>
                </a:solidFill>
              </a:rPr>
              <a:t>Year 11</a:t>
            </a:r>
          </a:p>
        </p:txBody>
      </p:sp>
      <p:sp>
        <p:nvSpPr>
          <p:cNvPr id="570" name="TextBox 52">
            <a:extLst>
              <a:ext uri="{FF2B5EF4-FFF2-40B4-BE49-F238E27FC236}">
                <a16:creationId xmlns:a16="http://schemas.microsoft.com/office/drawing/2014/main" id="{3193E991-FE9C-45DC-B422-0AF242D4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413" y="4402087"/>
            <a:ext cx="2943013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REVISING READING 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QUESTIONS AND POETRY </a:t>
            </a:r>
          </a:p>
        </p:txBody>
      </p:sp>
      <p:sp>
        <p:nvSpPr>
          <p:cNvPr id="571" name="TextBox 52">
            <a:extLst>
              <a:ext uri="{FF2B5EF4-FFF2-40B4-BE49-F238E27FC236}">
                <a16:creationId xmlns:a16="http://schemas.microsoft.com/office/drawing/2014/main" id="{3193E991-FE9C-45DC-B422-0AF242D4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201" y="4416318"/>
            <a:ext cx="367520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REVISING WRITING QUESTIONS </a:t>
            </a:r>
            <a:b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AND A CHRISTMAS CAROL </a:t>
            </a:r>
          </a:p>
        </p:txBody>
      </p:sp>
      <p:sp>
        <p:nvSpPr>
          <p:cNvPr id="3457" name="TextBox 52">
            <a:extLst>
              <a:ext uri="{FF2B5EF4-FFF2-40B4-BE49-F238E27FC236}">
                <a16:creationId xmlns:a16="http://schemas.microsoft.com/office/drawing/2014/main" id="{3193E991-FE9C-45DC-B422-0AF242D46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9675" y="4441655"/>
            <a:ext cx="2943013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REVISING PAPER 2</a:t>
            </a:r>
            <a:b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 AND MACBETH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F541C1C3-9B64-4B14-B224-F8F42585BDA0}"/>
              </a:ext>
            </a:extLst>
          </p:cNvPr>
          <p:cNvSpPr/>
          <p:nvPr/>
        </p:nvSpPr>
        <p:spPr>
          <a:xfrm>
            <a:off x="2070870" y="10971532"/>
            <a:ext cx="5929312" cy="607885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3F905D6C-4F5E-48DA-9971-6A475AA9A830}"/>
              </a:ext>
            </a:extLst>
          </p:cNvPr>
          <p:cNvSpPr/>
          <p:nvPr/>
        </p:nvSpPr>
        <p:spPr>
          <a:xfrm rot="16200000">
            <a:off x="736691" y="9169461"/>
            <a:ext cx="2697162" cy="2125663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3361" name="TextBox 52">
            <a:extLst>
              <a:ext uri="{FF2B5EF4-FFF2-40B4-BE49-F238E27FC236}">
                <a16:creationId xmlns:a16="http://schemas.microsoft.com/office/drawing/2014/main" id="{6310D50A-28EA-4BB9-9CC3-BD7A759E9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5736" y="11082711"/>
            <a:ext cx="2001837" cy="369332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8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ROMEO AND JULIET</a:t>
            </a:r>
            <a:endParaRPr lang="en-US" altLang="en-US" sz="16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3384" name="TextBox 52">
            <a:extLst>
              <a:ext uri="{FF2B5EF4-FFF2-40B4-BE49-F238E27FC236}">
                <a16:creationId xmlns:a16="http://schemas.microsoft.com/office/drawing/2014/main" id="{F28B6AAA-9C3E-4DEE-8EE8-84CDE2A8D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741" y="10996047"/>
            <a:ext cx="858688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SHERLOCK HOLMES</a:t>
            </a:r>
            <a:endParaRPr lang="en-US" altLang="en-US" sz="1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508" name="TextBox 52">
            <a:extLst>
              <a:ext uri="{FF2B5EF4-FFF2-40B4-BE49-F238E27FC236}">
                <a16:creationId xmlns:a16="http://schemas.microsoft.com/office/drawing/2014/main" id="{F28B6AAA-9C3E-4DEE-8EE8-84CDE2A8D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8512" y="11074877"/>
            <a:ext cx="1526762" cy="338554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DARK FICTION</a:t>
            </a:r>
            <a:endParaRPr lang="en-US" altLang="en-US" sz="1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529" name="Rectangle 528">
            <a:extLst>
              <a:ext uri="{FF2B5EF4-FFF2-40B4-BE49-F238E27FC236}">
                <a16:creationId xmlns:a16="http://schemas.microsoft.com/office/drawing/2014/main" id="{4B5B6977-9A7E-4EB8-8671-B0D32E3AF984}"/>
              </a:ext>
            </a:extLst>
          </p:cNvPr>
          <p:cNvSpPr/>
          <p:nvPr/>
        </p:nvSpPr>
        <p:spPr>
          <a:xfrm rot="18327107">
            <a:off x="810725" y="9625094"/>
            <a:ext cx="1693184" cy="23195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b="1" dirty="0">
                <a:ln w="0"/>
                <a:solidFill>
                  <a:schemeClr val="bg1"/>
                </a:solidFill>
                <a:latin typeface="Gill Sans MT Condensed" panose="020B0506020104020203" pitchFamily="34" charset="0"/>
              </a:rPr>
              <a:t>POWER AND VOICE</a:t>
            </a:r>
            <a:endParaRPr lang="en-US" sz="16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 MT Condensed" panose="020B0506020104020203" pitchFamily="34" charset="0"/>
            </a:endParaRPr>
          </a:p>
        </p:txBody>
      </p:sp>
      <p:sp>
        <p:nvSpPr>
          <p:cNvPr id="460" name="TextBox 52">
            <a:extLst>
              <a:ext uri="{FF2B5EF4-FFF2-40B4-BE49-F238E27FC236}">
                <a16:creationId xmlns:a16="http://schemas.microsoft.com/office/drawing/2014/main" id="{0C5494EF-9FB7-49FA-B5B9-0A770F9F64C6}"/>
              </a:ext>
            </a:extLst>
          </p:cNvPr>
          <p:cNvSpPr txBox="1">
            <a:spLocks noChangeArrowheads="1"/>
          </p:cNvSpPr>
          <p:nvPr/>
        </p:nvSpPr>
        <p:spPr bwMode="auto">
          <a:xfrm rot="2744499">
            <a:off x="1058003" y="10574272"/>
            <a:ext cx="858688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CREATIVE WRITING</a:t>
            </a:r>
            <a:endParaRPr lang="en-US" altLang="en-US" sz="1400" b="1" dirty="0">
              <a:solidFill>
                <a:schemeClr val="bg1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47087E5C-478E-462D-8311-D06CABC6D70A}"/>
              </a:ext>
            </a:extLst>
          </p:cNvPr>
          <p:cNvSpPr/>
          <p:nvPr/>
        </p:nvSpPr>
        <p:spPr>
          <a:xfrm rot="5400000" flipH="1">
            <a:off x="6445087" y="11269408"/>
            <a:ext cx="2895254" cy="2283496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>
              <a:solidFill>
                <a:schemeClr val="tx1"/>
              </a:solidFill>
            </a:endParaRPr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F17DCE10-5295-4DFE-B29C-1E8E33D3E4D2}"/>
              </a:ext>
            </a:extLst>
          </p:cNvPr>
          <p:cNvSpPr/>
          <p:nvPr/>
        </p:nvSpPr>
        <p:spPr>
          <a:xfrm>
            <a:off x="8088272" y="11813349"/>
            <a:ext cx="1214438" cy="1286163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942FF4F3-3A6E-4C8E-8A77-40E92B241C37}"/>
              </a:ext>
            </a:extLst>
          </p:cNvPr>
          <p:cNvSpPr/>
          <p:nvPr/>
        </p:nvSpPr>
        <p:spPr>
          <a:xfrm>
            <a:off x="8242301" y="11981119"/>
            <a:ext cx="896937" cy="9683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099" name="TextBox 55">
            <a:extLst>
              <a:ext uri="{FF2B5EF4-FFF2-40B4-BE49-F238E27FC236}">
                <a16:creationId xmlns:a16="http://schemas.microsoft.com/office/drawing/2014/main" id="{77414327-C798-445D-86C3-4470D2812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8297" y="12098270"/>
            <a:ext cx="839788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9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EF1B275-053E-4C90-A595-62C37FFB371E}"/>
              </a:ext>
            </a:extLst>
          </p:cNvPr>
          <p:cNvSpPr/>
          <p:nvPr/>
        </p:nvSpPr>
        <p:spPr>
          <a:xfrm rot="1017895">
            <a:off x="7093948" y="11396900"/>
            <a:ext cx="1693184" cy="23195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800" b="1" dirty="0">
                <a:ln w="0"/>
                <a:solidFill>
                  <a:schemeClr val="bg1"/>
                </a:solidFill>
                <a:latin typeface="Gill Sans MT Condensed" panose="020B0506020104020203" pitchFamily="34" charset="0"/>
              </a:rPr>
              <a:t>NOUGHTS AND CROSSES</a:t>
            </a:r>
            <a:endParaRPr lang="en-US" sz="16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ill Sans MT Condensed" panose="020B0506020104020203" pitchFamily="34" charset="0"/>
            </a:endParaRP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03DF19CB-743B-46E7-B0F9-BA07FB0688BA}"/>
              </a:ext>
            </a:extLst>
          </p:cNvPr>
          <p:cNvSpPr/>
          <p:nvPr/>
        </p:nvSpPr>
        <p:spPr>
          <a:xfrm>
            <a:off x="2079650" y="8594287"/>
            <a:ext cx="1216025" cy="1246889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57E3382F-8EBE-4696-BAC1-B5FF845A1D43}"/>
              </a:ext>
            </a:extLst>
          </p:cNvPr>
          <p:cNvSpPr/>
          <p:nvPr/>
        </p:nvSpPr>
        <p:spPr>
          <a:xfrm>
            <a:off x="2223483" y="8756373"/>
            <a:ext cx="947737" cy="9366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106" name="TextBox 59">
            <a:extLst>
              <a:ext uri="{FF2B5EF4-FFF2-40B4-BE49-F238E27FC236}">
                <a16:creationId xmlns:a16="http://schemas.microsoft.com/office/drawing/2014/main" id="{269D97FE-53BE-4C3B-8A7D-B40D30E89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757" y="8839519"/>
            <a:ext cx="965806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/>
              <a:t>10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B6816D0-3EA9-4D64-955C-A4CA62761488}"/>
              </a:ext>
            </a:extLst>
          </p:cNvPr>
          <p:cNvSpPr/>
          <p:nvPr/>
        </p:nvSpPr>
        <p:spPr>
          <a:xfrm>
            <a:off x="2168525" y="13228893"/>
            <a:ext cx="5842000" cy="62230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5E778553-576A-42E8-8E97-31901662BC10}"/>
              </a:ext>
            </a:extLst>
          </p:cNvPr>
          <p:cNvSpPr/>
          <p:nvPr/>
        </p:nvSpPr>
        <p:spPr>
          <a:xfrm>
            <a:off x="1174788" y="12780707"/>
            <a:ext cx="1266625" cy="1295911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143CD070-54EC-450B-90BD-BA75A4DEA283}"/>
              </a:ext>
            </a:extLst>
          </p:cNvPr>
          <p:cNvSpPr/>
          <p:nvPr/>
        </p:nvSpPr>
        <p:spPr>
          <a:xfrm>
            <a:off x="1330241" y="12938380"/>
            <a:ext cx="962109" cy="9903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301" name="TextBox 53">
            <a:extLst>
              <a:ext uri="{FF2B5EF4-FFF2-40B4-BE49-F238E27FC236}">
                <a16:creationId xmlns:a16="http://schemas.microsoft.com/office/drawing/2014/main" id="{D405DA0C-719A-4CD8-81D6-79539FEB9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6307" y="13085586"/>
            <a:ext cx="10033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 dirty="0">
                <a:latin typeface="Gill Sans MT Condensed" panose="020B0506020104020203" pitchFamily="34" charset="0"/>
              </a:rPr>
              <a:t>8</a:t>
            </a:r>
          </a:p>
        </p:txBody>
      </p:sp>
      <p:sp>
        <p:nvSpPr>
          <p:cNvPr id="3302" name="TextBox 52">
            <a:extLst>
              <a:ext uri="{FF2B5EF4-FFF2-40B4-BE49-F238E27FC236}">
                <a16:creationId xmlns:a16="http://schemas.microsoft.com/office/drawing/2014/main" id="{88682A17-3173-40AE-B737-BB989FD04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0989" y="12974869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YEAR</a:t>
            </a:r>
          </a:p>
        </p:txBody>
      </p:sp>
      <p:sp>
        <p:nvSpPr>
          <p:cNvPr id="3331" name="TextBox 52">
            <a:extLst>
              <a:ext uri="{FF2B5EF4-FFF2-40B4-BE49-F238E27FC236}">
                <a16:creationId xmlns:a16="http://schemas.microsoft.com/office/drawing/2014/main" id="{9880C543-C597-42FE-8079-0FDE48245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3015" y="13387601"/>
            <a:ext cx="2051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DYSTOPIA</a:t>
            </a:r>
          </a:p>
        </p:txBody>
      </p:sp>
      <p:sp>
        <p:nvSpPr>
          <p:cNvPr id="3345" name="TextBox 52">
            <a:extLst>
              <a:ext uri="{FF2B5EF4-FFF2-40B4-BE49-F238E27FC236}">
                <a16:creationId xmlns:a16="http://schemas.microsoft.com/office/drawing/2014/main" id="{A8F8F931-3F88-40A5-A15A-3229DF33A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9409" y="13268069"/>
            <a:ext cx="19252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DESCRIBING </a:t>
            </a:r>
          </a:p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PLACE</a:t>
            </a:r>
          </a:p>
        </p:txBody>
      </p:sp>
      <p:sp>
        <p:nvSpPr>
          <p:cNvPr id="424" name="TextBox 52">
            <a:extLst>
              <a:ext uri="{FF2B5EF4-FFF2-40B4-BE49-F238E27FC236}">
                <a16:creationId xmlns:a16="http://schemas.microsoft.com/office/drawing/2014/main" id="{9880C543-C597-42FE-8079-0FDE48245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1607" y="13381264"/>
            <a:ext cx="2051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ANIMAL FARM</a:t>
            </a:r>
          </a:p>
        </p:txBody>
      </p:sp>
      <p:sp>
        <p:nvSpPr>
          <p:cNvPr id="425" name="TextBox 52">
            <a:extLst>
              <a:ext uri="{FF2B5EF4-FFF2-40B4-BE49-F238E27FC236}">
                <a16:creationId xmlns:a16="http://schemas.microsoft.com/office/drawing/2014/main" id="{A8F8F931-3F88-40A5-A15A-3229DF33A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6409" y="13286312"/>
            <a:ext cx="107809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POETRY AND SOCIETY</a:t>
            </a:r>
          </a:p>
        </p:txBody>
      </p:sp>
      <p:sp>
        <p:nvSpPr>
          <p:cNvPr id="426" name="TextBox 52">
            <a:extLst>
              <a:ext uri="{FF2B5EF4-FFF2-40B4-BE49-F238E27FC236}">
                <a16:creationId xmlns:a16="http://schemas.microsoft.com/office/drawing/2014/main" id="{790D0602-8B66-4037-99DC-036035F11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6939" y="13261395"/>
            <a:ext cx="9385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BLOOD BROTHERS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1559AAA-F3A3-487D-9C22-60F8CE552ACE}"/>
              </a:ext>
            </a:extLst>
          </p:cNvPr>
          <p:cNvSpPr/>
          <p:nvPr/>
        </p:nvSpPr>
        <p:spPr>
          <a:xfrm>
            <a:off x="2199172" y="15399005"/>
            <a:ext cx="6333641" cy="609600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268" name="TextBox 52">
            <a:extLst>
              <a:ext uri="{FF2B5EF4-FFF2-40B4-BE49-F238E27FC236}">
                <a16:creationId xmlns:a16="http://schemas.microsoft.com/office/drawing/2014/main" id="{59D74F82-6254-45DF-8741-BBBF0DA83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1744" y="15438259"/>
            <a:ext cx="12962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HEROES, MYTHS AND LEGENDS</a:t>
            </a:r>
          </a:p>
        </p:txBody>
      </p:sp>
      <p:sp>
        <p:nvSpPr>
          <p:cNvPr id="3283" name="TextBox 52">
            <a:extLst>
              <a:ext uri="{FF2B5EF4-FFF2-40B4-BE49-F238E27FC236}">
                <a16:creationId xmlns:a16="http://schemas.microsoft.com/office/drawing/2014/main" id="{C477EAED-DBCA-4003-979D-926934759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0180" y="15440626"/>
            <a:ext cx="10421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SPEAK OUT POETRY</a:t>
            </a:r>
          </a:p>
        </p:txBody>
      </p:sp>
      <p:sp>
        <p:nvSpPr>
          <p:cNvPr id="419" name="TextBox 52">
            <a:extLst>
              <a:ext uri="{FF2B5EF4-FFF2-40B4-BE49-F238E27FC236}">
                <a16:creationId xmlns:a16="http://schemas.microsoft.com/office/drawing/2014/main" id="{C477EAED-DBCA-4003-979D-926934759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9351" y="15407236"/>
            <a:ext cx="14754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A MIDSUMMER NIGHT’S DREAM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6649A2-DF6A-4A1A-9024-9F69F3096216}"/>
              </a:ext>
            </a:extLst>
          </p:cNvPr>
          <p:cNvGrpSpPr/>
          <p:nvPr/>
        </p:nvGrpSpPr>
        <p:grpSpPr>
          <a:xfrm>
            <a:off x="3766655" y="14774398"/>
            <a:ext cx="1462116" cy="2150504"/>
            <a:chOff x="8915246" y="15691547"/>
            <a:chExt cx="1462116" cy="2150504"/>
          </a:xfrm>
        </p:grpSpPr>
        <p:sp>
          <p:nvSpPr>
            <p:cNvPr id="3127" name="TextBox 144">
              <a:extLst>
                <a:ext uri="{FF2B5EF4-FFF2-40B4-BE49-F238E27FC236}">
                  <a16:creationId xmlns:a16="http://schemas.microsoft.com/office/drawing/2014/main" id="{B7228C4D-62CF-4BEB-8CB9-67EB1DF603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2589" y="15733314"/>
              <a:ext cx="77179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Plot character development in texts</a:t>
              </a:r>
            </a:p>
          </p:txBody>
        </p:sp>
        <p:sp>
          <p:nvSpPr>
            <p:cNvPr id="3290" name="TextBox 52">
              <a:extLst>
                <a:ext uri="{FF2B5EF4-FFF2-40B4-BE49-F238E27FC236}">
                  <a16:creationId xmlns:a16="http://schemas.microsoft.com/office/drawing/2014/main" id="{790D0602-8B66-4037-99DC-036035F11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15246" y="16319224"/>
              <a:ext cx="1383947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dirty="0">
                  <a:solidFill>
                    <a:schemeClr val="bg1"/>
                  </a:solidFill>
                  <a:latin typeface="Gill Sans MT Condensed" panose="020B0506020104020203" pitchFamily="34" charset="0"/>
                </a:rPr>
                <a:t>WOMEN IN LITERATURE</a:t>
              </a:r>
            </a:p>
          </p:txBody>
        </p: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11AC840B-B203-4597-AE2D-F1385968D9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07219" y="16861079"/>
              <a:ext cx="216249" cy="298217"/>
            </a:xfrm>
            <a:prstGeom prst="line">
              <a:avLst/>
            </a:prstGeom>
            <a:ln w="19050">
              <a:solidFill>
                <a:srgbClr val="A7CB5A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26" name="TextBox 335">
              <a:extLst>
                <a:ext uri="{FF2B5EF4-FFF2-40B4-BE49-F238E27FC236}">
                  <a16:creationId xmlns:a16="http://schemas.microsoft.com/office/drawing/2014/main" id="{6D685C48-F328-44CE-A235-87A4BC6717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17476" y="17039336"/>
              <a:ext cx="78701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Consider stereotypes and the concept of gender</a:t>
              </a:r>
            </a:p>
          </p:txBody>
        </p:sp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575343" y="17529962"/>
              <a:ext cx="403972" cy="312089"/>
            </a:xfrm>
            <a:prstGeom prst="rect">
              <a:avLst/>
            </a:prstGeom>
          </p:spPr>
        </p:pic>
        <p:sp>
          <p:nvSpPr>
            <p:cNvPr id="432" name="TextBox 147">
              <a:extLst>
                <a:ext uri="{FF2B5EF4-FFF2-40B4-BE49-F238E27FC236}">
                  <a16:creationId xmlns:a16="http://schemas.microsoft.com/office/drawing/2014/main" id="{EA9B30A6-790C-40AE-A541-3E8D293C5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41887" y="15691547"/>
              <a:ext cx="7354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093788" eaLnBrk="0" fontAlgn="base" hangingPunct="0">
                <a:spcBef>
                  <a:spcPct val="0"/>
                </a:spcBef>
                <a:spcAft>
                  <a:spcPct val="0"/>
                </a:spcAft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800" dirty="0"/>
                <a:t>Read feminist literature</a:t>
              </a:r>
            </a:p>
          </p:txBody>
        </p:sp>
      </p:grpSp>
      <p:sp>
        <p:nvSpPr>
          <p:cNvPr id="679" name="TextBox 52">
            <a:extLst>
              <a:ext uri="{FF2B5EF4-FFF2-40B4-BE49-F238E27FC236}">
                <a16:creationId xmlns:a16="http://schemas.microsoft.com/office/drawing/2014/main" id="{05F1F478-DD7C-4E12-9808-B4568B066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7238" y="15368735"/>
            <a:ext cx="8291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GOTHIC WRITING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2DE4746F-8993-4AE8-B3B6-0ADE93C47E84}"/>
              </a:ext>
            </a:extLst>
          </p:cNvPr>
          <p:cNvSpPr/>
          <p:nvPr/>
        </p:nvSpPr>
        <p:spPr>
          <a:xfrm>
            <a:off x="7533482" y="15109725"/>
            <a:ext cx="1128562" cy="1168098"/>
          </a:xfrm>
          <a:prstGeom prst="ellipse">
            <a:avLst/>
          </a:prstGeom>
          <a:solidFill>
            <a:srgbClr val="217C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BE61FE60-2721-482C-808F-4BEF79045D69}"/>
              </a:ext>
            </a:extLst>
          </p:cNvPr>
          <p:cNvSpPr/>
          <p:nvPr/>
        </p:nvSpPr>
        <p:spPr>
          <a:xfrm>
            <a:off x="7681913" y="15232318"/>
            <a:ext cx="841375" cy="90328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944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155"/>
          </a:p>
        </p:txBody>
      </p:sp>
      <p:sp>
        <p:nvSpPr>
          <p:cNvPr id="3266" name="TextBox 53">
            <a:extLst>
              <a:ext uri="{FF2B5EF4-FFF2-40B4-BE49-F238E27FC236}">
                <a16:creationId xmlns:a16="http://schemas.microsoft.com/office/drawing/2014/main" id="{F5FA6051-E3D6-45D9-8D50-B0960C3D0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189" y="15347990"/>
            <a:ext cx="927100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800" b="1">
                <a:latin typeface="Gill Sans MT Condensed" panose="020B0506020104020203" pitchFamily="34" charset="0"/>
              </a:rPr>
              <a:t>7</a:t>
            </a:r>
          </a:p>
        </p:txBody>
      </p:sp>
      <p:sp>
        <p:nvSpPr>
          <p:cNvPr id="391" name="TextBox 52">
            <a:extLst>
              <a:ext uri="{FF2B5EF4-FFF2-40B4-BE49-F238E27FC236}">
                <a16:creationId xmlns:a16="http://schemas.microsoft.com/office/drawing/2014/main" id="{34EA287E-1FB6-45FA-A6E4-7AB3E9433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880" y="15251379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>
                <a:latin typeface="Gill Sans MT Condensed" panose="020B0506020104020203" pitchFamily="34" charset="0"/>
              </a:rPr>
              <a:t>YEAR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8409CF-CE9F-4B58-A714-82DDAAE33274}"/>
              </a:ext>
            </a:extLst>
          </p:cNvPr>
          <p:cNvSpPr/>
          <p:nvPr/>
        </p:nvSpPr>
        <p:spPr>
          <a:xfrm>
            <a:off x="3227174" y="13176021"/>
            <a:ext cx="98040" cy="752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8C9CDF2B-35F1-41D8-BB07-C5F6CD5A244A}"/>
              </a:ext>
            </a:extLst>
          </p:cNvPr>
          <p:cNvSpPr/>
          <p:nvPr/>
        </p:nvSpPr>
        <p:spPr>
          <a:xfrm>
            <a:off x="4485022" y="13128931"/>
            <a:ext cx="98040" cy="752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F750342F-4A9C-48B0-ABBC-6DDC1A68038F}"/>
              </a:ext>
            </a:extLst>
          </p:cNvPr>
          <p:cNvSpPr/>
          <p:nvPr/>
        </p:nvSpPr>
        <p:spPr>
          <a:xfrm>
            <a:off x="5484226" y="13146633"/>
            <a:ext cx="98040" cy="752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4FD7D50C-0ADB-44F4-871D-96FFD1496CAD}"/>
              </a:ext>
            </a:extLst>
          </p:cNvPr>
          <p:cNvSpPr/>
          <p:nvPr/>
        </p:nvSpPr>
        <p:spPr>
          <a:xfrm>
            <a:off x="6674525" y="13167543"/>
            <a:ext cx="98040" cy="752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D61E3E1F-7A01-46AF-B072-57E9718B65EE}"/>
              </a:ext>
            </a:extLst>
          </p:cNvPr>
          <p:cNvSpPr/>
          <p:nvPr/>
        </p:nvSpPr>
        <p:spPr>
          <a:xfrm>
            <a:off x="7770024" y="13146350"/>
            <a:ext cx="120086" cy="7156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27B110C1-8D21-410D-B21B-A2771691F9A8}"/>
              </a:ext>
            </a:extLst>
          </p:cNvPr>
          <p:cNvSpPr/>
          <p:nvPr/>
        </p:nvSpPr>
        <p:spPr>
          <a:xfrm>
            <a:off x="2740769" y="10965658"/>
            <a:ext cx="120086" cy="7156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1288A12F-717E-471A-9AD5-9DF0339E4CA7}"/>
              </a:ext>
            </a:extLst>
          </p:cNvPr>
          <p:cNvSpPr/>
          <p:nvPr/>
        </p:nvSpPr>
        <p:spPr>
          <a:xfrm>
            <a:off x="4359880" y="10908290"/>
            <a:ext cx="120086" cy="7156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11309946-D26C-4246-B287-DD0024C2FBE5}"/>
              </a:ext>
            </a:extLst>
          </p:cNvPr>
          <p:cNvSpPr/>
          <p:nvPr/>
        </p:nvSpPr>
        <p:spPr>
          <a:xfrm>
            <a:off x="6626116" y="10908290"/>
            <a:ext cx="120086" cy="7156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6" name="TextBox 52">
            <a:extLst>
              <a:ext uri="{FF2B5EF4-FFF2-40B4-BE49-F238E27FC236}">
                <a16:creationId xmlns:a16="http://schemas.microsoft.com/office/drawing/2014/main" id="{CB1F4A85-9D49-4697-AEC2-D4C59B4A57F7}"/>
              </a:ext>
            </a:extLst>
          </p:cNvPr>
          <p:cNvSpPr txBox="1">
            <a:spLocks noChangeArrowheads="1"/>
          </p:cNvSpPr>
          <p:nvPr/>
        </p:nvSpPr>
        <p:spPr bwMode="auto">
          <a:xfrm rot="19499767">
            <a:off x="7649604" y="13241985"/>
            <a:ext cx="14033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chemeClr val="bg1"/>
                </a:solidFill>
                <a:latin typeface="Gill Sans MT Condensed" panose="020B0506020104020203" pitchFamily="34" charset="0"/>
              </a:rPr>
              <a:t>BETTER WORLD</a:t>
            </a:r>
          </a:p>
        </p:txBody>
      </p:sp>
      <p:sp>
        <p:nvSpPr>
          <p:cNvPr id="459" name="TextBox 52">
            <a:extLst>
              <a:ext uri="{FF2B5EF4-FFF2-40B4-BE49-F238E27FC236}">
                <a16:creationId xmlns:a16="http://schemas.microsoft.com/office/drawing/2014/main" id="{E75184CA-CC39-4156-982D-2A54C1858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6204" y="12023056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YEAR</a:t>
            </a:r>
          </a:p>
        </p:txBody>
      </p:sp>
      <p:sp>
        <p:nvSpPr>
          <p:cNvPr id="493" name="TextBox 52">
            <a:extLst>
              <a:ext uri="{FF2B5EF4-FFF2-40B4-BE49-F238E27FC236}">
                <a16:creationId xmlns:a16="http://schemas.microsoft.com/office/drawing/2014/main" id="{BECC7127-248A-47F4-AB12-4A638D449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147" y="8765844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YEAR</a:t>
            </a:r>
          </a:p>
        </p:txBody>
      </p:sp>
      <p:sp>
        <p:nvSpPr>
          <p:cNvPr id="511" name="TextBox 52">
            <a:extLst>
              <a:ext uri="{FF2B5EF4-FFF2-40B4-BE49-F238E27FC236}">
                <a16:creationId xmlns:a16="http://schemas.microsoft.com/office/drawing/2014/main" id="{354DC386-4AC7-4C7F-8830-411B9A88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575" y="6470917"/>
            <a:ext cx="8413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937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Gill Sans MT Condensed" panose="020B0506020104020203" pitchFamily="34" charset="0"/>
              </a:rPr>
              <a:t>YEAR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9351</TotalTime>
  <Words>771</Words>
  <Application>Microsoft Office PowerPoint</Application>
  <PresentationFormat>Custom</PresentationFormat>
  <Paragraphs>195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 Condensed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N Cooke</cp:lastModifiedBy>
  <cp:revision>426</cp:revision>
  <cp:lastPrinted>2018-09-02T17:44:52Z</cp:lastPrinted>
  <dcterms:created xsi:type="dcterms:W3CDTF">2018-02-08T08:28:53Z</dcterms:created>
  <dcterms:modified xsi:type="dcterms:W3CDTF">2025-11-04T18:02:21Z</dcterms:modified>
</cp:coreProperties>
</file>