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9" r:id="rId2"/>
  </p:sldIdLst>
  <p:sldSz cx="9720263" cy="17640300"/>
  <p:notesSz cx="6797675" cy="9926638"/>
  <p:defaultTextStyle>
    <a:defPPr>
      <a:defRPr lang="en-US"/>
    </a:defPPr>
    <a:lvl1pPr algn="l" defTabSz="1093788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546100" indent="-88900" algn="l" defTabSz="1093788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1093788" indent="-179388" algn="l" defTabSz="1093788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641475" indent="-269875" algn="l" defTabSz="1093788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2187575" indent="-358775" algn="l" defTabSz="1093788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CB5A"/>
    <a:srgbClr val="217C88"/>
    <a:srgbClr val="33CCCC"/>
    <a:srgbClr val="971B37"/>
    <a:srgbClr val="66FF33"/>
    <a:srgbClr val="00B050"/>
    <a:srgbClr val="144856"/>
    <a:srgbClr val="175A68"/>
    <a:srgbClr val="FE5E00"/>
    <a:srgbClr val="F8B3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1788" autoAdjust="0"/>
  </p:normalViewPr>
  <p:slideViewPr>
    <p:cSldViewPr snapToGrid="0">
      <p:cViewPr varScale="1">
        <p:scale>
          <a:sx n="41" d="100"/>
          <a:sy n="41" d="100"/>
        </p:scale>
        <p:origin x="35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6429BEA-25BE-410D-BE5E-4E1FB9B7AF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944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93D4BE-B55E-433A-9C17-511AFFCFCE8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944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009C514-2D65-4674-BC07-189380C6D537}" type="datetimeFigureOut">
              <a:rPr lang="en-US"/>
              <a:pPr>
                <a:defRPr/>
              </a:pPr>
              <a:t>4/18/2024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4967AAB-A8DA-45DD-BCF9-C6AC8AC5E79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476500" y="1241425"/>
            <a:ext cx="18446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2EA3B57-EB49-4D5E-852F-16269B95C4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28A05-BF62-4626-BD75-75C131079BB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944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5DC305-D814-4CC6-80FB-2B57E0F779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8974AD2-CA02-4F32-B9B2-45969E5EEE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5138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0275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95413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60550" algn="l" defTabSz="9302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694E07EB-7754-4D6C-A7A1-2E61BC77E1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2B3009F-D282-44BC-9872-11F5120BD9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067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21" dirty="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04CF9CA8-F906-4E44-816D-E4338D1394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075E980-EC14-4530-9A05-2CC370F24BEF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630607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6E1361-4954-4796-A70B-D500E73CA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9AFEB-37FA-430C-9994-82C802A49526}" type="datetimeFigureOut">
              <a:rPr lang="en-GB"/>
              <a:pPr>
                <a:defRPr/>
              </a:pPr>
              <a:t>18/04/2024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513B4-4BC7-4F6A-B5E8-D2C28B32C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DCE5E3-4F27-45AD-BE67-7F45754BF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51E4D-C462-460E-AF3B-F1AE0893E9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9724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34FC3-D62B-4C48-AA2A-D50CF42A5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01B2A-C51A-492E-A2C5-49601B97E846}" type="datetimeFigureOut">
              <a:rPr lang="en-GB"/>
              <a:pPr>
                <a:defRPr/>
              </a:pPr>
              <a:t>18/04/2024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DDA28D-71DD-4D74-84BF-C2A9D9D22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02395E-05F1-4635-9DC7-67FEAEF33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1884C-F9B9-4C9F-ADA9-CA5A25186A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1540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225E8-70BB-4325-A0F7-C1608CC9A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29D4-DE73-4527-B243-35F454742C3E}" type="datetimeFigureOut">
              <a:rPr lang="en-GB"/>
              <a:pPr>
                <a:defRPr/>
              </a:pPr>
              <a:t>18/04/2024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E37BCD-9A2E-4FF2-9630-B43373073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E5D8DC-5087-4292-AD7C-713DE07FD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A6342-333D-47EC-879E-8D4DE1C9CE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9407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22B21-D804-412A-AB43-77C106BEC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FB993-D04A-483F-8C93-FF02181A99CE}" type="datetimeFigureOut">
              <a:rPr lang="en-GB"/>
              <a:pPr>
                <a:defRPr/>
              </a:pPr>
              <a:t>18/04/2024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35D85-1F5E-431F-9F7B-A559D0860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49ADF8-9896-435E-819F-37C90F85A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6CED7-45EB-4F8B-9FEC-C114A00693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4321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3F834-BA4A-42C3-87F2-388C557A3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D8193-DD11-4FF3-A7DC-6673B3978C70}" type="datetimeFigureOut">
              <a:rPr lang="en-GB"/>
              <a:pPr>
                <a:defRPr/>
              </a:pPr>
              <a:t>18/04/2024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ECA7F-9A5E-43A2-8AE6-E310A3941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2331D-31A4-42AD-9CC5-3B84E8D8E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3E26F-FBCE-403D-92D7-E7CB0F147A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9743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3F24E5A-1E44-491D-98CF-646982AE7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E08E8-304F-45D1-B4EB-FD2CCE3F64C3}" type="datetimeFigureOut">
              <a:rPr lang="en-GB"/>
              <a:pPr>
                <a:defRPr/>
              </a:pPr>
              <a:t>18/04/2024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3E8534A-50CB-4833-92C1-BEAD89DCF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D2FA9C4-4D68-47DC-B063-469A55BBB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29CCB-7188-4756-AC36-13916F59C5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8704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77F5CAD-1C50-46AB-B229-4D7C5CAE4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A86A5-9268-4DEA-B1CA-6754B7A2FFCC}" type="datetimeFigureOut">
              <a:rPr lang="en-GB"/>
              <a:pPr>
                <a:defRPr/>
              </a:pPr>
              <a:t>18/04/2024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956DDB9-40CB-454B-81F9-79B8BF863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86B743A-12A8-48BB-A239-135C0DD34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EC80A-2668-4121-95B0-04E4058C23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97275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1BA94AD-E937-4DF7-8538-D1BCF890D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ADC25-882D-4C4E-9481-8C92F1177052}" type="datetimeFigureOut">
              <a:rPr lang="en-GB"/>
              <a:pPr>
                <a:defRPr/>
              </a:pPr>
              <a:t>18/04/2024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182D7F7-8CD8-413B-961C-D13D289B6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37B5CF5-D746-42B4-A7BC-D20C9B7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F8FF2-1AF6-44E3-A9DD-D7CECBB836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6937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0B26F96-E68D-48CC-BA9D-83287D880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2C34B-04B3-4619-98E4-66517C91066D}" type="datetimeFigureOut">
              <a:rPr lang="en-GB"/>
              <a:pPr>
                <a:defRPr/>
              </a:pPr>
              <a:t>18/04/2024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EFEDA0E-B729-40F9-96C2-F83720E95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0729279-3864-46AD-9BD3-94C2D1E93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B0A6E-4CF8-453D-B8AB-1DD4DECFEC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5192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C453F03-61E2-4B85-859F-BCD2780D3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C8424-CBFD-4382-B2CC-7C273E6796D2}" type="datetimeFigureOut">
              <a:rPr lang="en-GB"/>
              <a:pPr>
                <a:defRPr/>
              </a:pPr>
              <a:t>18/04/2024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C00E6CC-9D61-48DB-8B4B-2CB3701DB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0B88A7E-B3BA-4265-8596-4CE9282C0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68759-298B-4940-91BF-131EFC88DD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5235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rtlCol="0">
            <a:normAutofit/>
          </a:bodyPr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00BBF3B-FAD0-4EBE-A98C-71C32C3C0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0D856-3719-404D-B9A4-188AF8C44624}" type="datetimeFigureOut">
              <a:rPr lang="en-GB"/>
              <a:pPr>
                <a:defRPr/>
              </a:pPr>
              <a:t>18/04/2024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D65AA3B-564A-4159-8EC0-D640F2BDE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0D08956-843F-45E1-849B-5A9FA08D2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D0848-ADEC-4A1B-BCB8-4EC5EB9C292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7536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3D356FE-BFCD-4C26-B1B5-90884A0A1A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68338" y="939800"/>
            <a:ext cx="8383587" cy="340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A8B62F4-BB5E-4D30-B90F-6EE2507937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68338" y="4695825"/>
            <a:ext cx="8383587" cy="1119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1F930-1228-48A5-A996-FE190E99B0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8338" y="16349663"/>
            <a:ext cx="2187575" cy="939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094475" eaLnBrk="1" fontAlgn="auto" hangingPunct="1">
              <a:spcBef>
                <a:spcPts val="0"/>
              </a:spcBef>
              <a:spcAft>
                <a:spcPts val="0"/>
              </a:spcAft>
              <a:defRPr sz="1276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588864F-2C3D-4182-8209-D250A5679695}" type="datetimeFigureOut">
              <a:rPr lang="en-GB"/>
              <a:pPr>
                <a:defRPr/>
              </a:pPr>
              <a:t>18/04/2024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9DF96-A280-4963-80F7-C1178FDF15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19450" y="16349663"/>
            <a:ext cx="3281363" cy="939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094475" eaLnBrk="1" fontAlgn="auto" hangingPunct="1">
              <a:spcBef>
                <a:spcPts val="0"/>
              </a:spcBef>
              <a:spcAft>
                <a:spcPts val="0"/>
              </a:spcAft>
              <a:defRPr sz="1276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FBCA99-F51B-4210-B955-28AD7ADDCE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64350" y="16349663"/>
            <a:ext cx="2187575" cy="939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43B0456-36CA-4749-93FF-B5B9BA6A53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2pPr>
      <a:lvl3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3pPr>
      <a:lvl4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4pPr>
      <a:lvl5pPr algn="l" defTabSz="9715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971550" rtl="0" fontAlgn="base">
        <a:lnSpc>
          <a:spcPct val="90000"/>
        </a:lnSpc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42888" indent="-242888" algn="l" defTabSz="971550" rtl="0" eaLnBrk="0" fontAlgn="base" hangingPunct="0">
        <a:lnSpc>
          <a:spcPct val="90000"/>
        </a:lnSpc>
        <a:spcBef>
          <a:spcPts val="1063"/>
        </a:spcBef>
        <a:spcAft>
          <a:spcPct val="0"/>
        </a:spcAft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8663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14438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700213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85988" indent="-242888" algn="l" defTabSz="971550" rtl="0" eaLnBrk="0" fontAlgn="base" hangingPunct="0">
        <a:lnSpc>
          <a:spcPct val="90000"/>
        </a:lnSpc>
        <a:spcBef>
          <a:spcPts val="538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26" Type="http://schemas.openxmlformats.org/officeDocument/2006/relationships/image" Target="../media/image22.png"/><Relationship Id="rId3" Type="http://schemas.openxmlformats.org/officeDocument/2006/relationships/image" Target="../media/image1.jpeg"/><Relationship Id="rId21" Type="http://schemas.openxmlformats.org/officeDocument/2006/relationships/image" Target="../media/image17.png"/><Relationship Id="rId7" Type="http://schemas.openxmlformats.org/officeDocument/2006/relationships/image" Target="../media/image4.jpe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5" Type="http://schemas.openxmlformats.org/officeDocument/2006/relationships/image" Target="../media/image21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png"/><Relationship Id="rId20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microsoft.com/office/2007/relationships/hdphoto" Target="../media/hdphoto2.wdp"/><Relationship Id="rId24" Type="http://schemas.openxmlformats.org/officeDocument/2006/relationships/image" Target="../media/image20.png"/><Relationship Id="rId5" Type="http://schemas.microsoft.com/office/2007/relationships/hdphoto" Target="../media/hdphoto1.wdp"/><Relationship Id="rId15" Type="http://schemas.openxmlformats.org/officeDocument/2006/relationships/image" Target="../media/image11.png"/><Relationship Id="rId23" Type="http://schemas.openxmlformats.org/officeDocument/2006/relationships/image" Target="../media/image19.png"/><Relationship Id="rId10" Type="http://schemas.openxmlformats.org/officeDocument/2006/relationships/image" Target="../media/image7.png"/><Relationship Id="rId19" Type="http://schemas.openxmlformats.org/officeDocument/2006/relationships/image" Target="../media/image15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0.jpeg"/><Relationship Id="rId22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Rectangle 364">
            <a:extLst>
              <a:ext uri="{FF2B5EF4-FFF2-40B4-BE49-F238E27FC236}">
                <a16:creationId xmlns:a16="http://schemas.microsoft.com/office/drawing/2014/main" id="{42C62D29-C01F-49B4-93F2-C9751F4D7E4B}"/>
              </a:ext>
            </a:extLst>
          </p:cNvPr>
          <p:cNvSpPr/>
          <p:nvPr/>
        </p:nvSpPr>
        <p:spPr>
          <a:xfrm>
            <a:off x="202154" y="-40553"/>
            <a:ext cx="9561954" cy="17583150"/>
          </a:xfrm>
          <a:prstGeom prst="rect">
            <a:avLst/>
          </a:prstGeom>
          <a:solidFill>
            <a:schemeClr val="bg1"/>
          </a:solidFill>
          <a:ln w="165100">
            <a:solidFill>
              <a:srgbClr val="A7CB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2C62D29-C01F-49B4-93F2-C9751F4D7E4B}"/>
              </a:ext>
            </a:extLst>
          </p:cNvPr>
          <p:cNvSpPr/>
          <p:nvPr/>
        </p:nvSpPr>
        <p:spPr>
          <a:xfrm>
            <a:off x="1283011" y="29589193"/>
            <a:ext cx="721347" cy="1120429"/>
          </a:xfrm>
          <a:prstGeom prst="rect">
            <a:avLst/>
          </a:prstGeom>
          <a:solidFill>
            <a:schemeClr val="bg1"/>
          </a:solidFill>
          <a:ln w="165100">
            <a:solidFill>
              <a:srgbClr val="A7CB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55" dirty="0"/>
              <a:t>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6379CE6-5728-48EE-80CC-FA9102992F30}"/>
              </a:ext>
            </a:extLst>
          </p:cNvPr>
          <p:cNvSpPr/>
          <p:nvPr/>
        </p:nvSpPr>
        <p:spPr>
          <a:xfrm>
            <a:off x="1921057" y="2382066"/>
            <a:ext cx="6024562" cy="630238"/>
          </a:xfrm>
          <a:prstGeom prst="rect">
            <a:avLst/>
          </a:prstGeom>
          <a:solidFill>
            <a:srgbClr val="971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217" name="Oval 216">
            <a:extLst>
              <a:ext uri="{FF2B5EF4-FFF2-40B4-BE49-F238E27FC236}">
                <a16:creationId xmlns:a16="http://schemas.microsoft.com/office/drawing/2014/main" id="{68E336B5-DC48-4795-9FAB-3591766A916F}"/>
              </a:ext>
            </a:extLst>
          </p:cNvPr>
          <p:cNvSpPr/>
          <p:nvPr/>
        </p:nvSpPr>
        <p:spPr>
          <a:xfrm>
            <a:off x="7871007" y="3315516"/>
            <a:ext cx="841375" cy="9032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3B6D7AD9-F0A2-4BBE-8C25-2D98C94A4F8E}"/>
              </a:ext>
            </a:extLst>
          </p:cNvPr>
          <p:cNvSpPr/>
          <p:nvPr/>
        </p:nvSpPr>
        <p:spPr>
          <a:xfrm rot="16200000">
            <a:off x="1089206" y="2274117"/>
            <a:ext cx="936625" cy="736600"/>
          </a:xfrm>
          <a:prstGeom prst="triangle">
            <a:avLst/>
          </a:prstGeom>
          <a:solidFill>
            <a:srgbClr val="971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3215" name="TextBox 292">
            <a:extLst>
              <a:ext uri="{FF2B5EF4-FFF2-40B4-BE49-F238E27FC236}">
                <a16:creationId xmlns:a16="http://schemas.microsoft.com/office/drawing/2014/main" id="{4DED4934-0B27-4A45-8D46-419C39F2C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4842" y="3459653"/>
            <a:ext cx="12033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dirty="0"/>
              <a:t>Key Elements</a:t>
            </a:r>
          </a:p>
        </p:txBody>
      </p:sp>
      <p:cxnSp>
        <p:nvCxnSpPr>
          <p:cNvPr id="299" name="Straight Connector 298">
            <a:extLst>
              <a:ext uri="{FF2B5EF4-FFF2-40B4-BE49-F238E27FC236}">
                <a16:creationId xmlns:a16="http://schemas.microsoft.com/office/drawing/2014/main" id="{3636C97F-38BD-479A-B9E3-D4A6445D9CEE}"/>
              </a:ext>
            </a:extLst>
          </p:cNvPr>
          <p:cNvCxnSpPr>
            <a:cxnSpLocks/>
          </p:cNvCxnSpPr>
          <p:nvPr/>
        </p:nvCxnSpPr>
        <p:spPr>
          <a:xfrm flipV="1">
            <a:off x="3206932" y="2866254"/>
            <a:ext cx="0" cy="427037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Connector 320">
            <a:extLst>
              <a:ext uri="{FF2B5EF4-FFF2-40B4-BE49-F238E27FC236}">
                <a16:creationId xmlns:a16="http://schemas.microsoft.com/office/drawing/2014/main" id="{8AA8856B-27E5-49EE-8452-868007FD0F35}"/>
              </a:ext>
            </a:extLst>
          </p:cNvPr>
          <p:cNvCxnSpPr>
            <a:cxnSpLocks/>
          </p:cNvCxnSpPr>
          <p:nvPr/>
        </p:nvCxnSpPr>
        <p:spPr>
          <a:xfrm flipV="1">
            <a:off x="7205264" y="2898005"/>
            <a:ext cx="2168" cy="845551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0" name="TextBox 321">
            <a:extLst>
              <a:ext uri="{FF2B5EF4-FFF2-40B4-BE49-F238E27FC236}">
                <a16:creationId xmlns:a16="http://schemas.microsoft.com/office/drawing/2014/main" id="{456B0559-B9F8-4D58-B82A-6CE381742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3998" y="3720326"/>
            <a:ext cx="11080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00" dirty="0"/>
              <a:t>High level photography skills and outcomes</a:t>
            </a:r>
          </a:p>
        </p:txBody>
      </p:sp>
      <p:sp>
        <p:nvSpPr>
          <p:cNvPr id="3244" name="TextBox 360">
            <a:extLst>
              <a:ext uri="{FF2B5EF4-FFF2-40B4-BE49-F238E27FC236}">
                <a16:creationId xmlns:a16="http://schemas.microsoft.com/office/drawing/2014/main" id="{C31CCC71-109C-496E-9430-40C89D054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8944" y="3358379"/>
            <a:ext cx="9636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dirty="0"/>
              <a:t>Studio Lighting / light drawing</a:t>
            </a:r>
          </a:p>
        </p:txBody>
      </p:sp>
      <p:sp>
        <p:nvSpPr>
          <p:cNvPr id="3245" name="TextBox 365">
            <a:extLst>
              <a:ext uri="{FF2B5EF4-FFF2-40B4-BE49-F238E27FC236}">
                <a16:creationId xmlns:a16="http://schemas.microsoft.com/office/drawing/2014/main" id="{5977D23B-7BD3-4F00-9C83-C0C090D45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9900" y="3737207"/>
            <a:ext cx="9040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dirty="0"/>
              <a:t>Drawing / sketching skills</a:t>
            </a:r>
          </a:p>
        </p:txBody>
      </p:sp>
      <p:cxnSp>
        <p:nvCxnSpPr>
          <p:cNvPr id="368" name="Straight Connector 367">
            <a:extLst>
              <a:ext uri="{FF2B5EF4-FFF2-40B4-BE49-F238E27FC236}">
                <a16:creationId xmlns:a16="http://schemas.microsoft.com/office/drawing/2014/main" id="{C5342004-95B6-4112-AC7F-99453558F7A3}"/>
              </a:ext>
            </a:extLst>
          </p:cNvPr>
          <p:cNvCxnSpPr>
            <a:cxnSpLocks/>
          </p:cNvCxnSpPr>
          <p:nvPr/>
        </p:nvCxnSpPr>
        <p:spPr>
          <a:xfrm flipV="1">
            <a:off x="6277157" y="2866255"/>
            <a:ext cx="0" cy="879176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47" name="TextBox 368">
            <a:extLst>
              <a:ext uri="{FF2B5EF4-FFF2-40B4-BE49-F238E27FC236}">
                <a16:creationId xmlns:a16="http://schemas.microsoft.com/office/drawing/2014/main" id="{9431BB28-527B-40AE-BA34-B46089A9A7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1607" y="3556816"/>
            <a:ext cx="65087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dirty="0"/>
              <a:t>Evaluation</a:t>
            </a:r>
          </a:p>
        </p:txBody>
      </p:sp>
      <p:cxnSp>
        <p:nvCxnSpPr>
          <p:cNvPr id="374" name="Straight Connector 373">
            <a:extLst>
              <a:ext uri="{FF2B5EF4-FFF2-40B4-BE49-F238E27FC236}">
                <a16:creationId xmlns:a16="http://schemas.microsoft.com/office/drawing/2014/main" id="{514AD18C-FCA3-461E-AF1A-C7EFC5B54DB5}"/>
              </a:ext>
            </a:extLst>
          </p:cNvPr>
          <p:cNvCxnSpPr>
            <a:cxnSpLocks/>
          </p:cNvCxnSpPr>
          <p:nvPr/>
        </p:nvCxnSpPr>
        <p:spPr>
          <a:xfrm flipV="1">
            <a:off x="6653394" y="2866254"/>
            <a:ext cx="0" cy="395287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Straight Connector 379">
            <a:extLst>
              <a:ext uri="{FF2B5EF4-FFF2-40B4-BE49-F238E27FC236}">
                <a16:creationId xmlns:a16="http://schemas.microsoft.com/office/drawing/2014/main" id="{95304AFB-777D-42E6-9D95-5108108FB902}"/>
              </a:ext>
            </a:extLst>
          </p:cNvPr>
          <p:cNvCxnSpPr>
            <a:cxnSpLocks/>
          </p:cNvCxnSpPr>
          <p:nvPr/>
        </p:nvCxnSpPr>
        <p:spPr>
          <a:xfrm flipV="1">
            <a:off x="5680257" y="2923404"/>
            <a:ext cx="0" cy="511175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51" name="TextBox 384">
            <a:extLst>
              <a:ext uri="{FF2B5EF4-FFF2-40B4-BE49-F238E27FC236}">
                <a16:creationId xmlns:a16="http://schemas.microsoft.com/office/drawing/2014/main" id="{8391E14C-2E67-4994-A60B-0BF48CD8A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9207" y="3283766"/>
            <a:ext cx="10699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00" dirty="0"/>
              <a:t>Media / materials research and experiments</a:t>
            </a:r>
          </a:p>
        </p:txBody>
      </p:sp>
      <p:cxnSp>
        <p:nvCxnSpPr>
          <p:cNvPr id="386" name="Straight Connector 385">
            <a:extLst>
              <a:ext uri="{FF2B5EF4-FFF2-40B4-BE49-F238E27FC236}">
                <a16:creationId xmlns:a16="http://schemas.microsoft.com/office/drawing/2014/main" id="{C51158D2-6E98-4B2E-B517-849B3B9149CB}"/>
              </a:ext>
            </a:extLst>
          </p:cNvPr>
          <p:cNvCxnSpPr>
            <a:cxnSpLocks/>
            <a:endCxn id="3510" idx="2"/>
          </p:cNvCxnSpPr>
          <p:nvPr/>
        </p:nvCxnSpPr>
        <p:spPr>
          <a:xfrm flipV="1">
            <a:off x="5027795" y="2828370"/>
            <a:ext cx="2166" cy="855143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Connector 387">
            <a:extLst>
              <a:ext uri="{FF2B5EF4-FFF2-40B4-BE49-F238E27FC236}">
                <a16:creationId xmlns:a16="http://schemas.microsoft.com/office/drawing/2014/main" id="{83908F18-5611-4747-B915-B9EB76BAFF35}"/>
              </a:ext>
            </a:extLst>
          </p:cNvPr>
          <p:cNvCxnSpPr>
            <a:cxnSpLocks/>
            <a:stCxn id="3461" idx="0"/>
          </p:cNvCxnSpPr>
          <p:nvPr/>
        </p:nvCxnSpPr>
        <p:spPr>
          <a:xfrm flipH="1" flipV="1">
            <a:off x="4405494" y="2955154"/>
            <a:ext cx="7938" cy="265112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54" name="TextBox 388">
            <a:extLst>
              <a:ext uri="{FF2B5EF4-FFF2-40B4-BE49-F238E27FC236}">
                <a16:creationId xmlns:a16="http://schemas.microsoft.com/office/drawing/2014/main" id="{75D93589-CCB3-4C0A-888E-34B7B9059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3264" y="3656176"/>
            <a:ext cx="10064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dirty="0"/>
              <a:t>Design Ideas and Developing</a:t>
            </a:r>
          </a:p>
        </p:txBody>
      </p: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16FFB468-4714-4FF4-91AB-67C5C6EFE8C5}"/>
              </a:ext>
            </a:extLst>
          </p:cNvPr>
          <p:cNvCxnSpPr>
            <a:cxnSpLocks/>
          </p:cNvCxnSpPr>
          <p:nvPr/>
        </p:nvCxnSpPr>
        <p:spPr>
          <a:xfrm flipH="1" flipV="1">
            <a:off x="3832407" y="2932929"/>
            <a:ext cx="14287" cy="695325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56" name="TextBox 392">
            <a:extLst>
              <a:ext uri="{FF2B5EF4-FFF2-40B4-BE49-F238E27FC236}">
                <a16:creationId xmlns:a16="http://schemas.microsoft.com/office/drawing/2014/main" id="{06F1921F-A7B9-49E1-9114-B016D2162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2944" y="3574279"/>
            <a:ext cx="15001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00" dirty="0"/>
              <a:t>Camera Settings – ISO / shutter speed / aperture</a:t>
            </a:r>
          </a:p>
        </p:txBody>
      </p:sp>
      <p:cxnSp>
        <p:nvCxnSpPr>
          <p:cNvPr id="394" name="Straight Connector 393">
            <a:extLst>
              <a:ext uri="{FF2B5EF4-FFF2-40B4-BE49-F238E27FC236}">
                <a16:creationId xmlns:a16="http://schemas.microsoft.com/office/drawing/2014/main" id="{421BD5F9-330F-470A-A3B5-B792F81971E0}"/>
              </a:ext>
            </a:extLst>
          </p:cNvPr>
          <p:cNvCxnSpPr>
            <a:cxnSpLocks/>
            <a:stCxn id="3258" idx="0"/>
          </p:cNvCxnSpPr>
          <p:nvPr/>
        </p:nvCxnSpPr>
        <p:spPr>
          <a:xfrm flipV="1">
            <a:off x="2705282" y="2924991"/>
            <a:ext cx="4763" cy="794877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58" name="TextBox 394">
            <a:extLst>
              <a:ext uri="{FF2B5EF4-FFF2-40B4-BE49-F238E27FC236}">
                <a16:creationId xmlns:a16="http://schemas.microsoft.com/office/drawing/2014/main" id="{36A369C7-02B2-4B1A-B7FB-3A1355D1A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5982" y="3719868"/>
            <a:ext cx="14986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00" dirty="0"/>
              <a:t>Artists / Photographers research</a:t>
            </a:r>
          </a:p>
        </p:txBody>
      </p:sp>
      <p:cxnSp>
        <p:nvCxnSpPr>
          <p:cNvPr id="397" name="Straight Connector 396">
            <a:extLst>
              <a:ext uri="{FF2B5EF4-FFF2-40B4-BE49-F238E27FC236}">
                <a16:creationId xmlns:a16="http://schemas.microsoft.com/office/drawing/2014/main" id="{3AD79FDE-6070-407F-A602-DFD3C858483C}"/>
              </a:ext>
            </a:extLst>
          </p:cNvPr>
          <p:cNvCxnSpPr>
            <a:cxnSpLocks/>
          </p:cNvCxnSpPr>
          <p:nvPr/>
        </p:nvCxnSpPr>
        <p:spPr>
          <a:xfrm flipH="1" flipV="1">
            <a:off x="2181407" y="2875779"/>
            <a:ext cx="15875" cy="554037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30" name="TextBox 1">
            <a:extLst>
              <a:ext uri="{FF2B5EF4-FFF2-40B4-BE49-F238E27FC236}">
                <a16:creationId xmlns:a16="http://schemas.microsoft.com/office/drawing/2014/main" id="{6623AFA9-CEE6-4093-B3B7-670B9D635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241" y="371340"/>
            <a:ext cx="4919711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altLang="en-US" sz="3600" b="1" dirty="0"/>
              <a:t>Photography</a:t>
            </a:r>
          </a:p>
          <a:p>
            <a:r>
              <a:rPr lang="en-GB" altLang="en-US" sz="3200" b="1" dirty="0"/>
              <a:t>Learning Journey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FD57B9A-E7D3-46AC-98F9-54BE883E7D98}"/>
              </a:ext>
            </a:extLst>
          </p:cNvPr>
          <p:cNvSpPr/>
          <p:nvPr/>
        </p:nvSpPr>
        <p:spPr>
          <a:xfrm>
            <a:off x="230188" y="17213263"/>
            <a:ext cx="9234487" cy="3317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333" name="TextBox 2">
            <a:extLst>
              <a:ext uri="{FF2B5EF4-FFF2-40B4-BE49-F238E27FC236}">
                <a16:creationId xmlns:a16="http://schemas.microsoft.com/office/drawing/2014/main" id="{4228DA3B-A373-4570-9642-BD42B8CD1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99" y="17141825"/>
            <a:ext cx="9413875" cy="461665"/>
          </a:xfrm>
          <a:prstGeom prst="rect">
            <a:avLst/>
          </a:prstGeom>
          <a:solidFill>
            <a:srgbClr val="971B37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GB" altLang="en-US" sz="2400" dirty="0">
                <a:solidFill>
                  <a:schemeClr val="bg1"/>
                </a:solidFill>
              </a:rPr>
              <a:t>Service   •   Prayer   •   Achieve   •   Respect </a:t>
            </a:r>
          </a:p>
        </p:txBody>
      </p:sp>
      <p:sp>
        <p:nvSpPr>
          <p:cNvPr id="467" name="Triangle 45">
            <a:extLst>
              <a:ext uri="{FF2B5EF4-FFF2-40B4-BE49-F238E27FC236}">
                <a16:creationId xmlns:a16="http://schemas.microsoft.com/office/drawing/2014/main" id="{F4A73D32-DE41-4EEA-A1A3-B2E032C1B28C}"/>
              </a:ext>
            </a:extLst>
          </p:cNvPr>
          <p:cNvSpPr/>
          <p:nvPr/>
        </p:nvSpPr>
        <p:spPr>
          <a:xfrm rot="5400000">
            <a:off x="7819413" y="2373335"/>
            <a:ext cx="938212" cy="736600"/>
          </a:xfrm>
          <a:prstGeom prst="triangle">
            <a:avLst/>
          </a:prstGeom>
          <a:solidFill>
            <a:srgbClr val="971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155" dirty="0"/>
          </a:p>
        </p:txBody>
      </p:sp>
      <p:sp>
        <p:nvSpPr>
          <p:cNvPr id="3461" name="TextBox 388">
            <a:extLst>
              <a:ext uri="{FF2B5EF4-FFF2-40B4-BE49-F238E27FC236}">
                <a16:creationId xmlns:a16="http://schemas.microsoft.com/office/drawing/2014/main" id="{DDABE900-4DF4-45D6-AD36-C1C6E27B4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0194" y="3220266"/>
            <a:ext cx="10064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00" dirty="0"/>
              <a:t>Composition / Framing</a:t>
            </a:r>
          </a:p>
        </p:txBody>
      </p:sp>
      <p:sp>
        <p:nvSpPr>
          <p:cNvPr id="3462" name="TextBox 365">
            <a:extLst>
              <a:ext uri="{FF2B5EF4-FFF2-40B4-BE49-F238E27FC236}">
                <a16:creationId xmlns:a16="http://schemas.microsoft.com/office/drawing/2014/main" id="{7FD5F2D3-4587-4A0A-B11F-94643FEFFC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8382" y="3288529"/>
            <a:ext cx="73342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" dirty="0"/>
              <a:t>Final Piece</a:t>
            </a:r>
          </a:p>
        </p:txBody>
      </p:sp>
      <p:sp>
        <p:nvSpPr>
          <p:cNvPr id="3463" name="TextBox 394">
            <a:extLst>
              <a:ext uri="{FF2B5EF4-FFF2-40B4-BE49-F238E27FC236}">
                <a16:creationId xmlns:a16="http://schemas.microsoft.com/office/drawing/2014/main" id="{F52B405A-AFC8-4161-9E59-1D55579FF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2082" y="3298054"/>
            <a:ext cx="150018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937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00" dirty="0"/>
              <a:t>Annotation</a:t>
            </a:r>
          </a:p>
        </p:txBody>
      </p:sp>
      <p:cxnSp>
        <p:nvCxnSpPr>
          <p:cNvPr id="480" name="Straight Connector 479">
            <a:extLst>
              <a:ext uri="{FF2B5EF4-FFF2-40B4-BE49-F238E27FC236}">
                <a16:creationId xmlns:a16="http://schemas.microsoft.com/office/drawing/2014/main" id="{8163C2B0-DB00-4B92-8AC5-1981B6F094DE}"/>
              </a:ext>
            </a:extLst>
          </p:cNvPr>
          <p:cNvCxnSpPr>
            <a:cxnSpLocks/>
          </p:cNvCxnSpPr>
          <p:nvPr/>
        </p:nvCxnSpPr>
        <p:spPr>
          <a:xfrm flipH="1" flipV="1">
            <a:off x="7802744" y="2894829"/>
            <a:ext cx="14287" cy="733425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2" name="Straight Connector 481">
            <a:extLst>
              <a:ext uri="{FF2B5EF4-FFF2-40B4-BE49-F238E27FC236}">
                <a16:creationId xmlns:a16="http://schemas.microsoft.com/office/drawing/2014/main" id="{208374C4-F914-4AD6-9D6D-051B7C2858FE}"/>
              </a:ext>
            </a:extLst>
          </p:cNvPr>
          <p:cNvCxnSpPr>
            <a:cxnSpLocks/>
          </p:cNvCxnSpPr>
          <p:nvPr/>
        </p:nvCxnSpPr>
        <p:spPr>
          <a:xfrm flipV="1">
            <a:off x="7486832" y="2885304"/>
            <a:ext cx="0" cy="458787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10" name="TextBox 2">
            <a:extLst>
              <a:ext uri="{FF2B5EF4-FFF2-40B4-BE49-F238E27FC236}">
                <a16:creationId xmlns:a16="http://schemas.microsoft.com/office/drawing/2014/main" id="{5B94C839-07EF-4AF1-8C6C-3DBD4E9DA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1092" y="2412872"/>
            <a:ext cx="5457737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GB" altLang="en-US" dirty="0">
                <a:solidFill>
                  <a:schemeClr val="bg1"/>
                </a:solidFill>
              </a:rPr>
              <a:t>Understanding and Applying Photography Skills </a:t>
            </a:r>
          </a:p>
        </p:txBody>
      </p:sp>
      <p:sp>
        <p:nvSpPr>
          <p:cNvPr id="3511" name="TextBox 4">
            <a:extLst>
              <a:ext uri="{FF2B5EF4-FFF2-40B4-BE49-F238E27FC236}">
                <a16:creationId xmlns:a16="http://schemas.microsoft.com/office/drawing/2014/main" id="{604D3903-48DD-4247-B700-AD070D825425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1283675" y="2577607"/>
            <a:ext cx="9985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altLang="en-US" sz="1800" dirty="0">
                <a:solidFill>
                  <a:schemeClr val="bg1"/>
                </a:solidFill>
              </a:rPr>
              <a:t>Year 10</a:t>
            </a:r>
          </a:p>
        </p:txBody>
      </p:sp>
      <p:sp>
        <p:nvSpPr>
          <p:cNvPr id="3512" name="TextBox 439">
            <a:extLst>
              <a:ext uri="{FF2B5EF4-FFF2-40B4-BE49-F238E27FC236}">
                <a16:creationId xmlns:a16="http://schemas.microsoft.com/office/drawing/2014/main" id="{2CA6D444-7F83-401D-96C7-897FDE15E66A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7525725" y="2613048"/>
            <a:ext cx="9985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altLang="en-US" sz="1800" dirty="0">
                <a:solidFill>
                  <a:schemeClr val="bg1"/>
                </a:solidFill>
              </a:rPr>
              <a:t>Year 11</a:t>
            </a:r>
          </a:p>
        </p:txBody>
      </p:sp>
      <p:pic>
        <p:nvPicPr>
          <p:cNvPr id="493" name="Picture 492" descr="Letterhead 2017-Header">
            <a:extLst>
              <a:ext uri="{FF2B5EF4-FFF2-40B4-BE49-F238E27FC236}">
                <a16:creationId xmlns:a16="http://schemas.microsoft.com/office/drawing/2014/main" id="{9A6946FB-DD43-4D73-986A-C63E8D8A154B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486" b="28701"/>
          <a:stretch/>
        </p:blipFill>
        <p:spPr bwMode="auto">
          <a:xfrm>
            <a:off x="5465478" y="431772"/>
            <a:ext cx="4007623" cy="10655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8" name="AutoShape 4" descr="Picture hanging in a frame hand drawn symbol - Free art icon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193C9F9-8372-42FF-B5F9-D518A704F1FD}"/>
              </a:ext>
            </a:extLst>
          </p:cNvPr>
          <p:cNvGrpSpPr/>
          <p:nvPr/>
        </p:nvGrpSpPr>
        <p:grpSpPr>
          <a:xfrm>
            <a:off x="220330" y="6150999"/>
            <a:ext cx="10042056" cy="8534385"/>
            <a:chOff x="220330" y="6150999"/>
            <a:chExt cx="10042056" cy="8534385"/>
          </a:xfrm>
        </p:grpSpPr>
        <p:sp>
          <p:nvSpPr>
            <p:cNvPr id="460" name="Rectangle 459">
              <a:extLst>
                <a:ext uri="{FF2B5EF4-FFF2-40B4-BE49-F238E27FC236}">
                  <a16:creationId xmlns:a16="http://schemas.microsoft.com/office/drawing/2014/main" id="{74D324DA-4E19-4402-8FC7-7DD152A07424}"/>
                </a:ext>
              </a:extLst>
            </p:cNvPr>
            <p:cNvSpPr/>
            <p:nvPr/>
          </p:nvSpPr>
          <p:spPr>
            <a:xfrm>
              <a:off x="1743073" y="13504930"/>
              <a:ext cx="6423769" cy="628189"/>
            </a:xfrm>
            <a:prstGeom prst="rect">
              <a:avLst/>
            </a:prstGeom>
            <a:solidFill>
              <a:srgbClr val="971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9447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155"/>
            </a:p>
          </p:txBody>
        </p:sp>
        <p:sp>
          <p:nvSpPr>
            <p:cNvPr id="487" name="Block Arc 486">
              <a:extLst>
                <a:ext uri="{FF2B5EF4-FFF2-40B4-BE49-F238E27FC236}">
                  <a16:creationId xmlns:a16="http://schemas.microsoft.com/office/drawing/2014/main" id="{BBCE8FCD-85E3-4ADE-A526-CAE84B81BE5E}"/>
                </a:ext>
              </a:extLst>
            </p:cNvPr>
            <p:cNvSpPr/>
            <p:nvPr/>
          </p:nvSpPr>
          <p:spPr>
            <a:xfrm rot="16200000">
              <a:off x="662814" y="10191092"/>
              <a:ext cx="2299612" cy="2193925"/>
            </a:xfrm>
            <a:prstGeom prst="blockArc">
              <a:avLst>
                <a:gd name="adj1" fmla="val 10794188"/>
                <a:gd name="adj2" fmla="val 156513"/>
                <a:gd name="adj3" fmla="val 28217"/>
              </a:avLst>
            </a:prstGeom>
            <a:solidFill>
              <a:srgbClr val="971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9447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155">
                <a:solidFill>
                  <a:schemeClr val="tx1"/>
                </a:solidFill>
              </a:endParaRPr>
            </a:p>
          </p:txBody>
        </p:sp>
        <p:sp>
          <p:nvSpPr>
            <p:cNvPr id="488" name="Rectangle 487">
              <a:extLst>
                <a:ext uri="{FF2B5EF4-FFF2-40B4-BE49-F238E27FC236}">
                  <a16:creationId xmlns:a16="http://schemas.microsoft.com/office/drawing/2014/main" id="{7E808B51-C7F6-4C00-BD1C-90FE6975B36F}"/>
                </a:ext>
              </a:extLst>
            </p:cNvPr>
            <p:cNvSpPr/>
            <p:nvPr/>
          </p:nvSpPr>
          <p:spPr>
            <a:xfrm>
              <a:off x="1972706" y="11809672"/>
              <a:ext cx="6464129" cy="628189"/>
            </a:xfrm>
            <a:prstGeom prst="rect">
              <a:avLst/>
            </a:prstGeom>
            <a:solidFill>
              <a:srgbClr val="971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9447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155" dirty="0"/>
            </a:p>
          </p:txBody>
        </p:sp>
        <p:sp>
          <p:nvSpPr>
            <p:cNvPr id="489" name="Block Arc 488">
              <a:extLst>
                <a:ext uri="{FF2B5EF4-FFF2-40B4-BE49-F238E27FC236}">
                  <a16:creationId xmlns:a16="http://schemas.microsoft.com/office/drawing/2014/main" id="{BBCBB5E7-0611-47B4-BE3E-EB8F33BB4312}"/>
                </a:ext>
              </a:extLst>
            </p:cNvPr>
            <p:cNvSpPr/>
            <p:nvPr/>
          </p:nvSpPr>
          <p:spPr>
            <a:xfrm rot="5400000" flipH="1">
              <a:off x="7136685" y="8505301"/>
              <a:ext cx="2345472" cy="2184400"/>
            </a:xfrm>
            <a:prstGeom prst="blockArc">
              <a:avLst>
                <a:gd name="adj1" fmla="val 10657823"/>
                <a:gd name="adj2" fmla="val 1572"/>
                <a:gd name="adj3" fmla="val 27649"/>
              </a:avLst>
            </a:prstGeom>
            <a:solidFill>
              <a:srgbClr val="971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9447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155" dirty="0">
                <a:solidFill>
                  <a:schemeClr val="tx1"/>
                </a:solidFill>
              </a:endParaRPr>
            </a:p>
          </p:txBody>
        </p:sp>
        <p:sp>
          <p:nvSpPr>
            <p:cNvPr id="496" name="Rectangle 495">
              <a:extLst>
                <a:ext uri="{FF2B5EF4-FFF2-40B4-BE49-F238E27FC236}">
                  <a16:creationId xmlns:a16="http://schemas.microsoft.com/office/drawing/2014/main" id="{92FDDDBB-22F9-421E-B428-E7F5AE0ED2C5}"/>
                </a:ext>
              </a:extLst>
            </p:cNvPr>
            <p:cNvSpPr/>
            <p:nvPr/>
          </p:nvSpPr>
          <p:spPr>
            <a:xfrm>
              <a:off x="1810743" y="10142072"/>
              <a:ext cx="4805850" cy="613682"/>
            </a:xfrm>
            <a:prstGeom prst="rect">
              <a:avLst/>
            </a:prstGeom>
            <a:solidFill>
              <a:srgbClr val="971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9447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155"/>
            </a:p>
          </p:txBody>
        </p:sp>
        <p:sp>
          <p:nvSpPr>
            <p:cNvPr id="497" name="Block Arc 496">
              <a:extLst>
                <a:ext uri="{FF2B5EF4-FFF2-40B4-BE49-F238E27FC236}">
                  <a16:creationId xmlns:a16="http://schemas.microsoft.com/office/drawing/2014/main" id="{3DDAA17A-F4AD-4979-9593-564E6F79A09D}"/>
                </a:ext>
              </a:extLst>
            </p:cNvPr>
            <p:cNvSpPr/>
            <p:nvPr/>
          </p:nvSpPr>
          <p:spPr>
            <a:xfrm rot="16200000">
              <a:off x="704763" y="6847015"/>
              <a:ext cx="2192789" cy="2193925"/>
            </a:xfrm>
            <a:prstGeom prst="blockArc">
              <a:avLst>
                <a:gd name="adj1" fmla="val 11065194"/>
                <a:gd name="adj2" fmla="val 156513"/>
                <a:gd name="adj3" fmla="val 28217"/>
              </a:avLst>
            </a:prstGeom>
            <a:solidFill>
              <a:srgbClr val="971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9447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155">
                <a:solidFill>
                  <a:schemeClr val="tx1"/>
                </a:solidFill>
              </a:endParaRPr>
            </a:p>
          </p:txBody>
        </p:sp>
        <p:sp>
          <p:nvSpPr>
            <p:cNvPr id="498" name="Rectangle 497">
              <a:extLst>
                <a:ext uri="{FF2B5EF4-FFF2-40B4-BE49-F238E27FC236}">
                  <a16:creationId xmlns:a16="http://schemas.microsoft.com/office/drawing/2014/main" id="{BC2DACD8-8EB1-4F96-A363-AC67AE507237}"/>
                </a:ext>
              </a:extLst>
            </p:cNvPr>
            <p:cNvSpPr/>
            <p:nvPr/>
          </p:nvSpPr>
          <p:spPr>
            <a:xfrm>
              <a:off x="3407895" y="8414153"/>
              <a:ext cx="4950167" cy="615608"/>
            </a:xfrm>
            <a:prstGeom prst="rect">
              <a:avLst/>
            </a:prstGeom>
            <a:solidFill>
              <a:srgbClr val="971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9447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155"/>
            </a:p>
          </p:txBody>
        </p:sp>
        <p:sp>
          <p:nvSpPr>
            <p:cNvPr id="502" name="Rectangle 501">
              <a:extLst>
                <a:ext uri="{FF2B5EF4-FFF2-40B4-BE49-F238E27FC236}">
                  <a16:creationId xmlns:a16="http://schemas.microsoft.com/office/drawing/2014/main" id="{8E80D156-1C0F-4032-8BDC-C9079C950F4C}"/>
                </a:ext>
              </a:extLst>
            </p:cNvPr>
            <p:cNvSpPr/>
            <p:nvPr/>
          </p:nvSpPr>
          <p:spPr>
            <a:xfrm>
              <a:off x="5312741" y="6830983"/>
              <a:ext cx="2738897" cy="640053"/>
            </a:xfrm>
            <a:prstGeom prst="rect">
              <a:avLst/>
            </a:prstGeom>
            <a:solidFill>
              <a:srgbClr val="971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9447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155"/>
            </a:p>
          </p:txBody>
        </p:sp>
        <p:sp>
          <p:nvSpPr>
            <p:cNvPr id="503" name="Block Arc 502">
              <a:extLst>
                <a:ext uri="{FF2B5EF4-FFF2-40B4-BE49-F238E27FC236}">
                  <a16:creationId xmlns:a16="http://schemas.microsoft.com/office/drawing/2014/main" id="{76C7E377-CBC3-400C-A4C6-615D134DABCF}"/>
                </a:ext>
              </a:extLst>
            </p:cNvPr>
            <p:cNvSpPr/>
            <p:nvPr/>
          </p:nvSpPr>
          <p:spPr>
            <a:xfrm rot="5400000" flipH="1">
              <a:off x="7142410" y="11884484"/>
              <a:ext cx="2334022" cy="2184400"/>
            </a:xfrm>
            <a:prstGeom prst="blockArc">
              <a:avLst>
                <a:gd name="adj1" fmla="val 10800000"/>
                <a:gd name="adj2" fmla="val 1572"/>
                <a:gd name="adj3" fmla="val 27649"/>
              </a:avLst>
            </a:prstGeom>
            <a:solidFill>
              <a:srgbClr val="971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9447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155">
                <a:solidFill>
                  <a:schemeClr val="tx1"/>
                </a:solidFill>
              </a:endParaRPr>
            </a:p>
          </p:txBody>
        </p:sp>
        <p:sp>
          <p:nvSpPr>
            <p:cNvPr id="510" name="Oval 509">
              <a:extLst>
                <a:ext uri="{FF2B5EF4-FFF2-40B4-BE49-F238E27FC236}">
                  <a16:creationId xmlns:a16="http://schemas.microsoft.com/office/drawing/2014/main" id="{FFC8A50B-98B6-4394-9E43-C9843A3D44F3}"/>
                </a:ext>
              </a:extLst>
            </p:cNvPr>
            <p:cNvSpPr/>
            <p:nvPr/>
          </p:nvSpPr>
          <p:spPr>
            <a:xfrm>
              <a:off x="1160803" y="13317755"/>
              <a:ext cx="1128562" cy="1039351"/>
            </a:xfrm>
            <a:prstGeom prst="ellipse">
              <a:avLst/>
            </a:prstGeom>
            <a:solidFill>
              <a:srgbClr val="217C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9447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155"/>
            </a:p>
          </p:txBody>
        </p:sp>
        <p:sp>
          <p:nvSpPr>
            <p:cNvPr id="511" name="Oval 510">
              <a:extLst>
                <a:ext uri="{FF2B5EF4-FFF2-40B4-BE49-F238E27FC236}">
                  <a16:creationId xmlns:a16="http://schemas.microsoft.com/office/drawing/2014/main" id="{4F6415DF-D367-4FE1-98D8-650C03B3A152}"/>
                </a:ext>
              </a:extLst>
            </p:cNvPr>
            <p:cNvSpPr/>
            <p:nvPr/>
          </p:nvSpPr>
          <p:spPr>
            <a:xfrm>
              <a:off x="1297251" y="13446571"/>
              <a:ext cx="841375" cy="8037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9447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155"/>
            </a:p>
          </p:txBody>
        </p:sp>
        <p:sp>
          <p:nvSpPr>
            <p:cNvPr id="512" name="TextBox 53">
              <a:extLst>
                <a:ext uri="{FF2B5EF4-FFF2-40B4-BE49-F238E27FC236}">
                  <a16:creationId xmlns:a16="http://schemas.microsoft.com/office/drawing/2014/main" id="{BA7B248D-9BF2-4EB7-A0F9-A4C1266E01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6076" y="13583779"/>
              <a:ext cx="9271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4800" b="1" dirty="0">
                  <a:latin typeface="Gill Sans MT Condensed" panose="020B0506020104020203" pitchFamily="34" charset="0"/>
                </a:rPr>
                <a:t>10</a:t>
              </a:r>
            </a:p>
          </p:txBody>
        </p:sp>
        <p:sp>
          <p:nvSpPr>
            <p:cNvPr id="514" name="TextBox 52">
              <a:extLst>
                <a:ext uri="{FF2B5EF4-FFF2-40B4-BE49-F238E27FC236}">
                  <a16:creationId xmlns:a16="http://schemas.microsoft.com/office/drawing/2014/main" id="{8320BDB7-C9D9-4046-B079-AE8316DB87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3621" y="13437538"/>
              <a:ext cx="841375" cy="302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600" b="1" dirty="0">
                  <a:latin typeface="Gill Sans MT Condensed" panose="020B0506020104020203" pitchFamily="34" charset="0"/>
                </a:rPr>
                <a:t>YEAR</a:t>
              </a: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92FDDDBB-22F9-421E-B428-E7F5AE0ED2C5}"/>
                </a:ext>
              </a:extLst>
            </p:cNvPr>
            <p:cNvSpPr/>
            <p:nvPr/>
          </p:nvSpPr>
          <p:spPr>
            <a:xfrm>
              <a:off x="6586612" y="10142072"/>
              <a:ext cx="1813276" cy="613682"/>
            </a:xfrm>
            <a:prstGeom prst="rect">
              <a:avLst/>
            </a:prstGeom>
            <a:solidFill>
              <a:srgbClr val="971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9447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155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FFC8A50B-98B6-4394-9E43-C9843A3D44F3}"/>
                </a:ext>
              </a:extLst>
            </p:cNvPr>
            <p:cNvSpPr/>
            <p:nvPr/>
          </p:nvSpPr>
          <p:spPr>
            <a:xfrm>
              <a:off x="6443752" y="9909933"/>
              <a:ext cx="1128562" cy="1039351"/>
            </a:xfrm>
            <a:prstGeom prst="ellipse">
              <a:avLst/>
            </a:prstGeom>
            <a:solidFill>
              <a:srgbClr val="217C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9447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155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4F6415DF-D367-4FE1-98D8-650C03B3A152}"/>
                </a:ext>
              </a:extLst>
            </p:cNvPr>
            <p:cNvSpPr/>
            <p:nvPr/>
          </p:nvSpPr>
          <p:spPr>
            <a:xfrm>
              <a:off x="6586612" y="10027744"/>
              <a:ext cx="841375" cy="8037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9447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155"/>
            </a:p>
          </p:txBody>
        </p:sp>
        <p:sp>
          <p:nvSpPr>
            <p:cNvPr id="69" name="TextBox 53">
              <a:extLst>
                <a:ext uri="{FF2B5EF4-FFF2-40B4-BE49-F238E27FC236}">
                  <a16:creationId xmlns:a16="http://schemas.microsoft.com/office/drawing/2014/main" id="{BA7B248D-9BF2-4EB7-A0F9-A4C1266E01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31611" y="10096898"/>
              <a:ext cx="9271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4800" b="1" dirty="0">
                  <a:latin typeface="Gill Sans MT Condensed" panose="020B0506020104020203" pitchFamily="34" charset="0"/>
                </a:rPr>
                <a:t>11</a:t>
              </a:r>
            </a:p>
          </p:txBody>
        </p:sp>
        <p:sp>
          <p:nvSpPr>
            <p:cNvPr id="70" name="TextBox 52">
              <a:extLst>
                <a:ext uri="{FF2B5EF4-FFF2-40B4-BE49-F238E27FC236}">
                  <a16:creationId xmlns:a16="http://schemas.microsoft.com/office/drawing/2014/main" id="{8320BDB7-C9D9-4046-B079-AE8316DB87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65175" y="10038458"/>
              <a:ext cx="841375" cy="3022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600" b="1" dirty="0">
                  <a:latin typeface="Gill Sans MT Condensed" panose="020B0506020104020203" pitchFamily="34" charset="0"/>
                </a:rPr>
                <a:t>YEAR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BC2DACD8-8EB1-4F96-A363-AC67AE507237}"/>
                </a:ext>
              </a:extLst>
            </p:cNvPr>
            <p:cNvSpPr/>
            <p:nvPr/>
          </p:nvSpPr>
          <p:spPr>
            <a:xfrm>
              <a:off x="1698764" y="8414152"/>
              <a:ext cx="1534752" cy="618971"/>
            </a:xfrm>
            <a:prstGeom prst="rect">
              <a:avLst/>
            </a:prstGeom>
            <a:solidFill>
              <a:srgbClr val="971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9447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155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FFDF22AA-2D71-4E9A-A29A-1141B00CFEE6}"/>
                </a:ext>
              </a:extLst>
            </p:cNvPr>
            <p:cNvSpPr/>
            <p:nvPr/>
          </p:nvSpPr>
          <p:spPr>
            <a:xfrm>
              <a:off x="7613094" y="6561486"/>
              <a:ext cx="1214437" cy="1252538"/>
            </a:xfrm>
            <a:prstGeom prst="ellipse">
              <a:avLst/>
            </a:prstGeom>
            <a:solidFill>
              <a:srgbClr val="217C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9447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155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4BC5340-351F-40A9-8B86-1BDC15FBA4AA}"/>
                </a:ext>
              </a:extLst>
            </p:cNvPr>
            <p:cNvSpPr/>
            <p:nvPr/>
          </p:nvSpPr>
          <p:spPr>
            <a:xfrm>
              <a:off x="7733744" y="6671024"/>
              <a:ext cx="968375" cy="10287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9447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155"/>
            </a:p>
          </p:txBody>
        </p:sp>
        <p:sp>
          <p:nvSpPr>
            <p:cNvPr id="75" name="TextBox 62">
              <a:extLst>
                <a:ext uri="{FF2B5EF4-FFF2-40B4-BE49-F238E27FC236}">
                  <a16:creationId xmlns:a16="http://schemas.microsoft.com/office/drawing/2014/main" id="{DFC477A1-BFCD-457E-BDC3-87E4EEFD90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62319" y="6861524"/>
              <a:ext cx="939800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 dirty="0"/>
                <a:t>Exam &amp; Post – 16</a:t>
              </a:r>
            </a:p>
            <a:p>
              <a:pPr algn="ctr" eaLnBrk="1" hangingPunct="1"/>
              <a:r>
                <a:rPr lang="en-US" altLang="en-US" sz="1200" b="1" dirty="0"/>
                <a:t>Destination</a:t>
              </a:r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E6C61435-D451-4CC3-908A-748BD0DA59CA}"/>
                </a:ext>
              </a:extLst>
            </p:cNvPr>
            <p:cNvCxnSpPr>
              <a:cxnSpLocks/>
            </p:cNvCxnSpPr>
            <p:nvPr/>
          </p:nvCxnSpPr>
          <p:spPr>
            <a:xfrm>
              <a:off x="6953088" y="6737343"/>
              <a:ext cx="151222" cy="246082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9E20E7A3-EE8E-4C64-8FE6-CAF4C4CB346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172473" y="7295110"/>
              <a:ext cx="53003" cy="253865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52">
              <a:extLst>
                <a:ext uri="{FF2B5EF4-FFF2-40B4-BE49-F238E27FC236}">
                  <a16:creationId xmlns:a16="http://schemas.microsoft.com/office/drawing/2014/main" id="{6310D50A-28EA-4BB9-9CC3-BD7A759E9D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06986" y="13640190"/>
              <a:ext cx="3259137" cy="400110"/>
            </a:xfrm>
            <a:prstGeom prst="rect">
              <a:avLst/>
            </a:prstGeom>
            <a:solidFill>
              <a:srgbClr val="971B37"/>
            </a:solidFill>
            <a:ln>
              <a:noFill/>
            </a:ln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 dirty="0">
                  <a:solidFill>
                    <a:schemeClr val="bg1"/>
                  </a:solidFill>
                  <a:latin typeface="Gill Sans MT Condensed" panose="020B0506020104020203" pitchFamily="34" charset="0"/>
                </a:rPr>
                <a:t>Term 1</a:t>
              </a:r>
            </a:p>
          </p:txBody>
        </p:sp>
        <p:sp>
          <p:nvSpPr>
            <p:cNvPr id="79" name="TextBox 52">
              <a:extLst>
                <a:ext uri="{FF2B5EF4-FFF2-40B4-BE49-F238E27FC236}">
                  <a16:creationId xmlns:a16="http://schemas.microsoft.com/office/drawing/2014/main" id="{6310D50A-28EA-4BB9-9CC3-BD7A759E9D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74608" y="11889015"/>
              <a:ext cx="1933908" cy="400110"/>
            </a:xfrm>
            <a:prstGeom prst="rect">
              <a:avLst/>
            </a:prstGeom>
            <a:solidFill>
              <a:srgbClr val="971B37"/>
            </a:solidFill>
            <a:ln>
              <a:noFill/>
            </a:ln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 dirty="0">
                  <a:solidFill>
                    <a:schemeClr val="bg1"/>
                  </a:solidFill>
                  <a:latin typeface="Gill Sans MT Condensed" panose="020B0506020104020203" pitchFamily="34" charset="0"/>
                </a:rPr>
                <a:t>Term 2</a:t>
              </a:r>
            </a:p>
          </p:txBody>
        </p:sp>
        <p:sp>
          <p:nvSpPr>
            <p:cNvPr id="80" name="TextBox 52">
              <a:extLst>
                <a:ext uri="{FF2B5EF4-FFF2-40B4-BE49-F238E27FC236}">
                  <a16:creationId xmlns:a16="http://schemas.microsoft.com/office/drawing/2014/main" id="{6310D50A-28EA-4BB9-9CC3-BD7A759E9D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9315" y="10220953"/>
              <a:ext cx="1977654" cy="400110"/>
            </a:xfrm>
            <a:prstGeom prst="rect">
              <a:avLst/>
            </a:prstGeom>
            <a:solidFill>
              <a:srgbClr val="971B37"/>
            </a:solidFill>
            <a:ln>
              <a:noFill/>
            </a:ln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 dirty="0">
                  <a:solidFill>
                    <a:schemeClr val="bg1"/>
                  </a:solidFill>
                  <a:latin typeface="Gill Sans MT Condensed" panose="020B0506020104020203" pitchFamily="34" charset="0"/>
                </a:rPr>
                <a:t>Term 3</a:t>
              </a:r>
            </a:p>
          </p:txBody>
        </p:sp>
        <p:sp>
          <p:nvSpPr>
            <p:cNvPr id="82" name="TextBox 52">
              <a:extLst>
                <a:ext uri="{FF2B5EF4-FFF2-40B4-BE49-F238E27FC236}">
                  <a16:creationId xmlns:a16="http://schemas.microsoft.com/office/drawing/2014/main" id="{6310D50A-28EA-4BB9-9CC3-BD7A759E9D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60645" y="8528427"/>
              <a:ext cx="765883" cy="400110"/>
            </a:xfrm>
            <a:prstGeom prst="rect">
              <a:avLst/>
            </a:prstGeom>
            <a:solidFill>
              <a:srgbClr val="971B37"/>
            </a:solidFill>
            <a:ln>
              <a:noFill/>
            </a:ln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 dirty="0">
                  <a:solidFill>
                    <a:schemeClr val="bg1"/>
                  </a:solidFill>
                  <a:latin typeface="Gill Sans MT Condensed" panose="020B0506020104020203" pitchFamily="34" charset="0"/>
                </a:rPr>
                <a:t>Term 1</a:t>
              </a:r>
            </a:p>
          </p:txBody>
        </p:sp>
        <p:sp>
          <p:nvSpPr>
            <p:cNvPr id="83" name="TextBox 52">
              <a:extLst>
                <a:ext uri="{FF2B5EF4-FFF2-40B4-BE49-F238E27FC236}">
                  <a16:creationId xmlns:a16="http://schemas.microsoft.com/office/drawing/2014/main" id="{6310D50A-28EA-4BB9-9CC3-BD7A759E9D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0287" y="8498350"/>
              <a:ext cx="1323192" cy="400110"/>
            </a:xfrm>
            <a:prstGeom prst="rect">
              <a:avLst/>
            </a:prstGeom>
            <a:solidFill>
              <a:srgbClr val="971B37"/>
            </a:solidFill>
            <a:ln>
              <a:noFill/>
            </a:ln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 dirty="0">
                  <a:solidFill>
                    <a:schemeClr val="bg1"/>
                  </a:solidFill>
                  <a:latin typeface="Gill Sans MT Condensed" panose="020B0506020104020203" pitchFamily="34" charset="0"/>
                </a:rPr>
                <a:t>Term 2</a:t>
              </a:r>
            </a:p>
          </p:txBody>
        </p:sp>
        <p:sp>
          <p:nvSpPr>
            <p:cNvPr id="84" name="TextBox 52">
              <a:extLst>
                <a:ext uri="{FF2B5EF4-FFF2-40B4-BE49-F238E27FC236}">
                  <a16:creationId xmlns:a16="http://schemas.microsoft.com/office/drawing/2014/main" id="{6310D50A-28EA-4BB9-9CC3-BD7A759E9D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1616" y="6924151"/>
              <a:ext cx="1190183" cy="400110"/>
            </a:xfrm>
            <a:prstGeom prst="rect">
              <a:avLst/>
            </a:prstGeom>
            <a:solidFill>
              <a:srgbClr val="971B37"/>
            </a:solidFill>
            <a:ln>
              <a:noFill/>
            </a:ln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2000" b="1" dirty="0">
                  <a:solidFill>
                    <a:schemeClr val="bg1"/>
                  </a:solidFill>
                  <a:latin typeface="Gill Sans MT Condensed" panose="020B0506020104020203" pitchFamily="34" charset="0"/>
                </a:rPr>
                <a:t>Term 3</a:t>
              </a:r>
            </a:p>
          </p:txBody>
        </p:sp>
        <p:sp>
          <p:nvSpPr>
            <p:cNvPr id="88" name="TextBox 154">
              <a:extLst>
                <a:ext uri="{FF2B5EF4-FFF2-40B4-BE49-F238E27FC236}">
                  <a16:creationId xmlns:a16="http://schemas.microsoft.com/office/drawing/2014/main" id="{C7C3E980-EAC6-414D-96E8-1A30F74E3D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8920" y="13117723"/>
              <a:ext cx="975435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 err="1"/>
                <a:t>Colour</a:t>
              </a:r>
              <a:endParaRPr lang="en-US" altLang="en-US" sz="800" dirty="0"/>
            </a:p>
          </p:txBody>
        </p:sp>
        <p:sp>
          <p:nvSpPr>
            <p:cNvPr id="89" name="TextBox 154">
              <a:extLst>
                <a:ext uri="{FF2B5EF4-FFF2-40B4-BE49-F238E27FC236}">
                  <a16:creationId xmlns:a16="http://schemas.microsoft.com/office/drawing/2014/main" id="{C7C3E980-EAC6-414D-96E8-1A30F74E3D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46095" y="14176548"/>
              <a:ext cx="975435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Tone</a:t>
              </a:r>
            </a:p>
          </p:txBody>
        </p:sp>
        <p:sp>
          <p:nvSpPr>
            <p:cNvPr id="90" name="TextBox 154">
              <a:extLst>
                <a:ext uri="{FF2B5EF4-FFF2-40B4-BE49-F238E27FC236}">
                  <a16:creationId xmlns:a16="http://schemas.microsoft.com/office/drawing/2014/main" id="{C7C3E980-EAC6-414D-96E8-1A30F74E3D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0252" y="14196336"/>
              <a:ext cx="975435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Texture</a:t>
              </a:r>
            </a:p>
          </p:txBody>
        </p:sp>
        <p:sp>
          <p:nvSpPr>
            <p:cNvPr id="91" name="TextBox 154">
              <a:extLst>
                <a:ext uri="{FF2B5EF4-FFF2-40B4-BE49-F238E27FC236}">
                  <a16:creationId xmlns:a16="http://schemas.microsoft.com/office/drawing/2014/main" id="{C7C3E980-EAC6-414D-96E8-1A30F74E3D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36105" y="14175190"/>
              <a:ext cx="975435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Line</a:t>
              </a:r>
            </a:p>
          </p:txBody>
        </p:sp>
        <p:sp>
          <p:nvSpPr>
            <p:cNvPr id="92" name="TextBox 154">
              <a:extLst>
                <a:ext uri="{FF2B5EF4-FFF2-40B4-BE49-F238E27FC236}">
                  <a16:creationId xmlns:a16="http://schemas.microsoft.com/office/drawing/2014/main" id="{C7C3E980-EAC6-414D-96E8-1A30F74E3D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87210" y="13141889"/>
              <a:ext cx="975435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Shape</a:t>
              </a:r>
            </a:p>
          </p:txBody>
        </p:sp>
        <p:sp>
          <p:nvSpPr>
            <p:cNvPr id="93" name="TextBox 154">
              <a:extLst>
                <a:ext uri="{FF2B5EF4-FFF2-40B4-BE49-F238E27FC236}">
                  <a16:creationId xmlns:a16="http://schemas.microsoft.com/office/drawing/2014/main" id="{C7C3E980-EAC6-414D-96E8-1A30F74E3D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7000" y="14168788"/>
              <a:ext cx="975435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Form</a:t>
              </a:r>
            </a:p>
          </p:txBody>
        </p:sp>
        <p:sp>
          <p:nvSpPr>
            <p:cNvPr id="94" name="TextBox 154">
              <a:extLst>
                <a:ext uri="{FF2B5EF4-FFF2-40B4-BE49-F238E27FC236}">
                  <a16:creationId xmlns:a16="http://schemas.microsoft.com/office/drawing/2014/main" id="{C7C3E980-EAC6-414D-96E8-1A30F74E3D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74257" y="14217430"/>
              <a:ext cx="97543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 err="1"/>
                <a:t>DSLR</a:t>
              </a:r>
              <a:r>
                <a:rPr lang="en-US" altLang="en-US" sz="800" dirty="0"/>
                <a:t> / Digital cameras</a:t>
              </a:r>
            </a:p>
          </p:txBody>
        </p:sp>
        <p:sp>
          <p:nvSpPr>
            <p:cNvPr id="102" name="TextBox 154">
              <a:extLst>
                <a:ext uri="{FF2B5EF4-FFF2-40B4-BE49-F238E27FC236}">
                  <a16:creationId xmlns:a16="http://schemas.microsoft.com/office/drawing/2014/main" id="{260C50FE-4529-478D-82CC-D8F64A5011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06634" y="14239876"/>
              <a:ext cx="975435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Shutter Speed</a:t>
              </a:r>
            </a:p>
          </p:txBody>
        </p:sp>
        <p:sp>
          <p:nvSpPr>
            <p:cNvPr id="106" name="TextBox 52">
              <a:extLst>
                <a:ext uri="{FF2B5EF4-FFF2-40B4-BE49-F238E27FC236}">
                  <a16:creationId xmlns:a16="http://schemas.microsoft.com/office/drawing/2014/main" id="{8E51A85D-143D-48F5-8250-41E3AF5D5B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3573" y="13628565"/>
              <a:ext cx="902665" cy="415498"/>
            </a:xfrm>
            <a:prstGeom prst="rect">
              <a:avLst/>
            </a:prstGeom>
            <a:solidFill>
              <a:srgbClr val="971B37"/>
            </a:solidFill>
            <a:ln>
              <a:noFill/>
            </a:ln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050" dirty="0">
                  <a:solidFill>
                    <a:schemeClr val="bg1"/>
                  </a:solidFill>
                  <a:latin typeface="Gill Sans MT Condensed" panose="020B0506020104020203" pitchFamily="34" charset="0"/>
                </a:rPr>
                <a:t>Introduction to Photography</a:t>
              </a:r>
            </a:p>
          </p:txBody>
        </p:sp>
        <p:sp>
          <p:nvSpPr>
            <p:cNvPr id="127" name="TextBox 154">
              <a:extLst>
                <a:ext uri="{FF2B5EF4-FFF2-40B4-BE49-F238E27FC236}">
                  <a16:creationId xmlns:a16="http://schemas.microsoft.com/office/drawing/2014/main" id="{D7EE3D6D-CD3D-40E1-8C8A-4FBE1FEF0A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99793" y="12503197"/>
              <a:ext cx="97543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Experimental photography</a:t>
              </a:r>
            </a:p>
          </p:txBody>
        </p:sp>
        <p:sp>
          <p:nvSpPr>
            <p:cNvPr id="143" name="TextBox 154">
              <a:extLst>
                <a:ext uri="{FF2B5EF4-FFF2-40B4-BE49-F238E27FC236}">
                  <a16:creationId xmlns:a16="http://schemas.microsoft.com/office/drawing/2014/main" id="{B4DA6526-51B2-4A9F-8081-E985E00FDC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84804" y="14265260"/>
              <a:ext cx="975435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Design Ideas</a:t>
              </a:r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EC6B5A04-1DFB-47F4-A366-4E74193DA7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04183" y="13115982"/>
              <a:ext cx="100488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800" dirty="0"/>
                <a:t>Annotation</a:t>
              </a:r>
            </a:p>
          </p:txBody>
        </p:sp>
        <p:cxnSp>
          <p:nvCxnSpPr>
            <p:cNvPr id="220" name="Straight Connector 219">
              <a:extLst>
                <a:ext uri="{FF2B5EF4-FFF2-40B4-BE49-F238E27FC236}">
                  <a16:creationId xmlns:a16="http://schemas.microsoft.com/office/drawing/2014/main" id="{0998C1DA-3091-4A93-8970-CA044B5C801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15590" y="14010063"/>
              <a:ext cx="127563" cy="228102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2" name="TextBox 154">
              <a:extLst>
                <a:ext uri="{FF2B5EF4-FFF2-40B4-BE49-F238E27FC236}">
                  <a16:creationId xmlns:a16="http://schemas.microsoft.com/office/drawing/2014/main" id="{40479608-1040-4186-8621-2CB9432000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9478" y="11509150"/>
              <a:ext cx="975435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Final design</a:t>
              </a:r>
            </a:p>
          </p:txBody>
        </p:sp>
        <p:sp>
          <p:nvSpPr>
            <p:cNvPr id="229" name="TextBox 154">
              <a:extLst>
                <a:ext uri="{FF2B5EF4-FFF2-40B4-BE49-F238E27FC236}">
                  <a16:creationId xmlns:a16="http://schemas.microsoft.com/office/drawing/2014/main" id="{405A1392-6FD3-440D-A9E2-549C75322B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43159" y="13249485"/>
              <a:ext cx="975435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Depth of Field</a:t>
              </a:r>
            </a:p>
          </p:txBody>
        </p:sp>
        <p:sp>
          <p:nvSpPr>
            <p:cNvPr id="231" name="TextBox 154">
              <a:extLst>
                <a:ext uri="{FF2B5EF4-FFF2-40B4-BE49-F238E27FC236}">
                  <a16:creationId xmlns:a16="http://schemas.microsoft.com/office/drawing/2014/main" id="{345FAC2C-C0A5-4A98-8160-5712F5CA14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23367" y="12594580"/>
              <a:ext cx="121501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Close ups</a:t>
              </a:r>
            </a:p>
          </p:txBody>
        </p:sp>
        <p:sp>
          <p:nvSpPr>
            <p:cNvPr id="236" name="TextBox 154">
              <a:extLst>
                <a:ext uri="{FF2B5EF4-FFF2-40B4-BE49-F238E27FC236}">
                  <a16:creationId xmlns:a16="http://schemas.microsoft.com/office/drawing/2014/main" id="{DC26FE6F-289F-4C7B-BFE4-EEBA19FDC6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09569" y="11670621"/>
              <a:ext cx="76169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Artist Research for each topic</a:t>
              </a:r>
            </a:p>
          </p:txBody>
        </p:sp>
        <p:cxnSp>
          <p:nvCxnSpPr>
            <p:cNvPr id="247" name="Straight Connector 246">
              <a:extLst>
                <a:ext uri="{FF2B5EF4-FFF2-40B4-BE49-F238E27FC236}">
                  <a16:creationId xmlns:a16="http://schemas.microsoft.com/office/drawing/2014/main" id="{61129DB6-26B6-4091-A768-7E1FF01D6A5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70425" y="13989986"/>
              <a:ext cx="59586" cy="233639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>
              <a:extLst>
                <a:ext uri="{FF2B5EF4-FFF2-40B4-BE49-F238E27FC236}">
                  <a16:creationId xmlns:a16="http://schemas.microsoft.com/office/drawing/2014/main" id="{A42DB244-5423-4839-B004-090CB3AAD17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58751" y="13911338"/>
              <a:ext cx="40734" cy="263852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>
              <a:extLst>
                <a:ext uri="{FF2B5EF4-FFF2-40B4-BE49-F238E27FC236}">
                  <a16:creationId xmlns:a16="http://schemas.microsoft.com/office/drawing/2014/main" id="{EED463FB-C6A2-48CB-B1ED-1E32F88B47B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013930" y="13993112"/>
              <a:ext cx="40734" cy="263852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>
              <a:extLst>
                <a:ext uri="{FF2B5EF4-FFF2-40B4-BE49-F238E27FC236}">
                  <a16:creationId xmlns:a16="http://schemas.microsoft.com/office/drawing/2014/main" id="{A02808DB-1367-410A-B0C6-5C0D93B9FF8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77854" y="13978930"/>
              <a:ext cx="40734" cy="263852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2" name="TextBox 154">
              <a:extLst>
                <a:ext uri="{FF2B5EF4-FFF2-40B4-BE49-F238E27FC236}">
                  <a16:creationId xmlns:a16="http://schemas.microsoft.com/office/drawing/2014/main" id="{46869351-A082-4DC7-BE21-CC4F72FA3B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1463" y="14350099"/>
              <a:ext cx="121501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Design Brief</a:t>
              </a:r>
            </a:p>
          </p:txBody>
        </p:sp>
        <p:sp>
          <p:nvSpPr>
            <p:cNvPr id="207" name="TextBox 154">
              <a:extLst>
                <a:ext uri="{FF2B5EF4-FFF2-40B4-BE49-F238E27FC236}">
                  <a16:creationId xmlns:a16="http://schemas.microsoft.com/office/drawing/2014/main" id="{46869351-A082-4DC7-BE21-CC4F72FA3B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5824" y="13199747"/>
              <a:ext cx="121501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Annotation structure</a:t>
              </a:r>
            </a:p>
          </p:txBody>
        </p:sp>
        <p:sp>
          <p:nvSpPr>
            <p:cNvPr id="214" name="TextBox 154">
              <a:extLst>
                <a:ext uri="{FF2B5EF4-FFF2-40B4-BE49-F238E27FC236}">
                  <a16:creationId xmlns:a16="http://schemas.microsoft.com/office/drawing/2014/main" id="{46869351-A082-4DC7-BE21-CC4F72FA3B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96443" y="13180192"/>
              <a:ext cx="121501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Light drawing</a:t>
              </a:r>
            </a:p>
          </p:txBody>
        </p:sp>
        <p:sp>
          <p:nvSpPr>
            <p:cNvPr id="216" name="TextBox 154">
              <a:extLst>
                <a:ext uri="{FF2B5EF4-FFF2-40B4-BE49-F238E27FC236}">
                  <a16:creationId xmlns:a16="http://schemas.microsoft.com/office/drawing/2014/main" id="{46869351-A082-4DC7-BE21-CC4F72FA3B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3331" y="14164762"/>
              <a:ext cx="121501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ISO / Shutter Speed / Aperture</a:t>
              </a:r>
            </a:p>
          </p:txBody>
        </p:sp>
        <p:sp>
          <p:nvSpPr>
            <p:cNvPr id="224" name="TextBox 154">
              <a:extLst>
                <a:ext uri="{FF2B5EF4-FFF2-40B4-BE49-F238E27FC236}">
                  <a16:creationId xmlns:a16="http://schemas.microsoft.com/office/drawing/2014/main" id="{46869351-A082-4DC7-BE21-CC4F72FA3B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71595" y="13162764"/>
              <a:ext cx="121501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View points</a:t>
              </a:r>
            </a:p>
          </p:txBody>
        </p:sp>
        <p:sp>
          <p:nvSpPr>
            <p:cNvPr id="239" name="TextBox 154">
              <a:extLst>
                <a:ext uri="{FF2B5EF4-FFF2-40B4-BE49-F238E27FC236}">
                  <a16:creationId xmlns:a16="http://schemas.microsoft.com/office/drawing/2014/main" id="{46869351-A082-4DC7-BE21-CC4F72FA3B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8254" y="12544790"/>
              <a:ext cx="121501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Digital manipulation / photoshop </a:t>
              </a:r>
            </a:p>
          </p:txBody>
        </p:sp>
        <p:sp>
          <p:nvSpPr>
            <p:cNvPr id="241" name="TextBox 154">
              <a:extLst>
                <a:ext uri="{FF2B5EF4-FFF2-40B4-BE49-F238E27FC236}">
                  <a16:creationId xmlns:a16="http://schemas.microsoft.com/office/drawing/2014/main" id="{46869351-A082-4DC7-BE21-CC4F72FA3B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33646" y="11430682"/>
              <a:ext cx="121501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Development</a:t>
              </a:r>
            </a:p>
          </p:txBody>
        </p:sp>
        <p:sp>
          <p:nvSpPr>
            <p:cNvPr id="244" name="TextBox 154">
              <a:extLst>
                <a:ext uri="{FF2B5EF4-FFF2-40B4-BE49-F238E27FC236}">
                  <a16:creationId xmlns:a16="http://schemas.microsoft.com/office/drawing/2014/main" id="{46869351-A082-4DC7-BE21-CC4F72FA3B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0012" y="11397400"/>
              <a:ext cx="121501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Evaluation</a:t>
              </a:r>
            </a:p>
          </p:txBody>
        </p:sp>
        <p:cxnSp>
          <p:nvCxnSpPr>
            <p:cNvPr id="246" name="Straight Connector 245">
              <a:extLst>
                <a:ext uri="{FF2B5EF4-FFF2-40B4-BE49-F238E27FC236}">
                  <a16:creationId xmlns:a16="http://schemas.microsoft.com/office/drawing/2014/main" id="{4CC002DE-C161-49F7-A4D2-37E66DF8EF1A}"/>
                </a:ext>
              </a:extLst>
            </p:cNvPr>
            <p:cNvCxnSpPr>
              <a:cxnSpLocks/>
            </p:cNvCxnSpPr>
            <p:nvPr/>
          </p:nvCxnSpPr>
          <p:spPr>
            <a:xfrm>
              <a:off x="2143487" y="13412409"/>
              <a:ext cx="23712" cy="283373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>
              <a:extLst>
                <a:ext uri="{FF2B5EF4-FFF2-40B4-BE49-F238E27FC236}">
                  <a16:creationId xmlns:a16="http://schemas.microsoft.com/office/drawing/2014/main" id="{4CC002DE-C161-49F7-A4D2-37E66DF8EF1A}"/>
                </a:ext>
              </a:extLst>
            </p:cNvPr>
            <p:cNvCxnSpPr>
              <a:cxnSpLocks/>
            </p:cNvCxnSpPr>
            <p:nvPr/>
          </p:nvCxnSpPr>
          <p:spPr>
            <a:xfrm>
              <a:off x="4010484" y="13383661"/>
              <a:ext cx="23712" cy="283373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>
              <a:extLst>
                <a:ext uri="{FF2B5EF4-FFF2-40B4-BE49-F238E27FC236}">
                  <a16:creationId xmlns:a16="http://schemas.microsoft.com/office/drawing/2014/main" id="{4CC002DE-C161-49F7-A4D2-37E66DF8EF1A}"/>
                </a:ext>
              </a:extLst>
            </p:cNvPr>
            <p:cNvCxnSpPr>
              <a:cxnSpLocks/>
            </p:cNvCxnSpPr>
            <p:nvPr/>
          </p:nvCxnSpPr>
          <p:spPr>
            <a:xfrm>
              <a:off x="5745830" y="13392100"/>
              <a:ext cx="23712" cy="283373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>
              <a:extLst>
                <a:ext uri="{FF2B5EF4-FFF2-40B4-BE49-F238E27FC236}">
                  <a16:creationId xmlns:a16="http://schemas.microsoft.com/office/drawing/2014/main" id="{4CC002DE-C161-49F7-A4D2-37E66DF8EF1A}"/>
                </a:ext>
              </a:extLst>
            </p:cNvPr>
            <p:cNvCxnSpPr>
              <a:cxnSpLocks/>
            </p:cNvCxnSpPr>
            <p:nvPr/>
          </p:nvCxnSpPr>
          <p:spPr>
            <a:xfrm>
              <a:off x="4975203" y="13417989"/>
              <a:ext cx="23712" cy="283373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>
              <a:extLst>
                <a:ext uri="{FF2B5EF4-FFF2-40B4-BE49-F238E27FC236}">
                  <a16:creationId xmlns:a16="http://schemas.microsoft.com/office/drawing/2014/main" id="{4CC002DE-C161-49F7-A4D2-37E66DF8EF1A}"/>
                </a:ext>
              </a:extLst>
            </p:cNvPr>
            <p:cNvCxnSpPr>
              <a:cxnSpLocks/>
            </p:cNvCxnSpPr>
            <p:nvPr/>
          </p:nvCxnSpPr>
          <p:spPr>
            <a:xfrm>
              <a:off x="8151052" y="11676403"/>
              <a:ext cx="116893" cy="217761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Connector 255">
              <a:extLst>
                <a:ext uri="{FF2B5EF4-FFF2-40B4-BE49-F238E27FC236}">
                  <a16:creationId xmlns:a16="http://schemas.microsoft.com/office/drawing/2014/main" id="{A42DB244-5423-4839-B004-090CB3AAD17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594380" y="13972104"/>
              <a:ext cx="5755" cy="211273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>
              <a:extLst>
                <a:ext uri="{FF2B5EF4-FFF2-40B4-BE49-F238E27FC236}">
                  <a16:creationId xmlns:a16="http://schemas.microsoft.com/office/drawing/2014/main" id="{A42DB244-5423-4839-B004-090CB3AAD17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23279" y="13925932"/>
              <a:ext cx="40734" cy="263852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>
              <a:extLst>
                <a:ext uri="{FF2B5EF4-FFF2-40B4-BE49-F238E27FC236}">
                  <a16:creationId xmlns:a16="http://schemas.microsoft.com/office/drawing/2014/main" id="{A42DB244-5423-4839-B004-090CB3AAD17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61664" y="14058972"/>
              <a:ext cx="40734" cy="263852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>
              <a:extLst>
                <a:ext uri="{FF2B5EF4-FFF2-40B4-BE49-F238E27FC236}">
                  <a16:creationId xmlns:a16="http://schemas.microsoft.com/office/drawing/2014/main" id="{A42DB244-5423-4839-B004-090CB3AAD17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065579" y="13640190"/>
              <a:ext cx="165176" cy="230246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>
              <a:extLst>
                <a:ext uri="{FF2B5EF4-FFF2-40B4-BE49-F238E27FC236}">
                  <a16:creationId xmlns:a16="http://schemas.microsoft.com/office/drawing/2014/main" id="{A42DB244-5423-4839-B004-090CB3AAD17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497822" y="12333070"/>
              <a:ext cx="17365" cy="281494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5" name="TextBox 154">
              <a:extLst>
                <a:ext uri="{FF2B5EF4-FFF2-40B4-BE49-F238E27FC236}">
                  <a16:creationId xmlns:a16="http://schemas.microsoft.com/office/drawing/2014/main" id="{46869351-A082-4DC7-BE21-CC4F72FA3B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21492" y="13232744"/>
              <a:ext cx="121501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Depth of field</a:t>
              </a:r>
            </a:p>
          </p:txBody>
        </p:sp>
        <p:sp>
          <p:nvSpPr>
            <p:cNvPr id="266" name="TextBox 154">
              <a:extLst>
                <a:ext uri="{FF2B5EF4-FFF2-40B4-BE49-F238E27FC236}">
                  <a16:creationId xmlns:a16="http://schemas.microsoft.com/office/drawing/2014/main" id="{46869351-A082-4DC7-BE21-CC4F72FA3B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47369" y="13902341"/>
              <a:ext cx="121501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Composition</a:t>
              </a:r>
            </a:p>
          </p:txBody>
        </p:sp>
        <p:cxnSp>
          <p:nvCxnSpPr>
            <p:cNvPr id="267" name="Straight Connector 266">
              <a:extLst>
                <a:ext uri="{FF2B5EF4-FFF2-40B4-BE49-F238E27FC236}">
                  <a16:creationId xmlns:a16="http://schemas.microsoft.com/office/drawing/2014/main" id="{4CC002DE-C161-49F7-A4D2-37E66DF8EF1A}"/>
                </a:ext>
              </a:extLst>
            </p:cNvPr>
            <p:cNvCxnSpPr>
              <a:cxnSpLocks/>
            </p:cNvCxnSpPr>
            <p:nvPr/>
          </p:nvCxnSpPr>
          <p:spPr>
            <a:xfrm>
              <a:off x="8627103" y="12914546"/>
              <a:ext cx="302164" cy="9536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>
              <a:extLst>
                <a:ext uri="{FF2B5EF4-FFF2-40B4-BE49-F238E27FC236}">
                  <a16:creationId xmlns:a16="http://schemas.microsoft.com/office/drawing/2014/main" id="{4CC002DE-C161-49F7-A4D2-37E66DF8EF1A}"/>
                </a:ext>
              </a:extLst>
            </p:cNvPr>
            <p:cNvCxnSpPr>
              <a:cxnSpLocks/>
            </p:cNvCxnSpPr>
            <p:nvPr/>
          </p:nvCxnSpPr>
          <p:spPr>
            <a:xfrm>
              <a:off x="6043983" y="11629867"/>
              <a:ext cx="93168" cy="278534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Connector 268">
              <a:extLst>
                <a:ext uri="{FF2B5EF4-FFF2-40B4-BE49-F238E27FC236}">
                  <a16:creationId xmlns:a16="http://schemas.microsoft.com/office/drawing/2014/main" id="{B2D1F2FE-D8AB-49EF-9896-BC0B644AB31E}"/>
                </a:ext>
              </a:extLst>
            </p:cNvPr>
            <p:cNvCxnSpPr/>
            <p:nvPr/>
          </p:nvCxnSpPr>
          <p:spPr>
            <a:xfrm>
              <a:off x="5967344" y="11727892"/>
              <a:ext cx="0" cy="71128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1" name="TextBox 52">
              <a:extLst>
                <a:ext uri="{FF2B5EF4-FFF2-40B4-BE49-F238E27FC236}">
                  <a16:creationId xmlns:a16="http://schemas.microsoft.com/office/drawing/2014/main" id="{B3DCD370-4CBA-4FB3-9485-69B3FF1D59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84805" y="13568462"/>
              <a:ext cx="1215018" cy="415498"/>
            </a:xfrm>
            <a:prstGeom prst="rect">
              <a:avLst/>
            </a:prstGeom>
            <a:solidFill>
              <a:srgbClr val="971B37"/>
            </a:solidFill>
            <a:ln>
              <a:noFill/>
            </a:ln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050" dirty="0">
                  <a:solidFill>
                    <a:schemeClr val="bg1"/>
                  </a:solidFill>
                  <a:latin typeface="Gill Sans MT Condensed" panose="020B0506020104020203" pitchFamily="34" charset="0"/>
                </a:rPr>
                <a:t>Project 1 – Urban Landscapes</a:t>
              </a:r>
            </a:p>
          </p:txBody>
        </p:sp>
        <p:sp>
          <p:nvSpPr>
            <p:cNvPr id="272" name="TextBox 52">
              <a:extLst>
                <a:ext uri="{FF2B5EF4-FFF2-40B4-BE49-F238E27FC236}">
                  <a16:creationId xmlns:a16="http://schemas.microsoft.com/office/drawing/2014/main" id="{B3DCD370-4CBA-4FB3-9485-69B3FF1D59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20872" y="11948050"/>
              <a:ext cx="1215018" cy="253916"/>
            </a:xfrm>
            <a:prstGeom prst="rect">
              <a:avLst/>
            </a:prstGeom>
            <a:solidFill>
              <a:srgbClr val="971B37"/>
            </a:solidFill>
            <a:ln>
              <a:noFill/>
            </a:ln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050" dirty="0">
                  <a:solidFill>
                    <a:schemeClr val="bg1"/>
                  </a:solidFill>
                  <a:latin typeface="Gill Sans MT Condensed" panose="020B0506020104020203" pitchFamily="34" charset="0"/>
                </a:rPr>
                <a:t>Project 2 – Concealment </a:t>
              </a:r>
            </a:p>
          </p:txBody>
        </p:sp>
        <p:sp>
          <p:nvSpPr>
            <p:cNvPr id="273" name="TextBox 154">
              <a:extLst>
                <a:ext uri="{FF2B5EF4-FFF2-40B4-BE49-F238E27FC236}">
                  <a16:creationId xmlns:a16="http://schemas.microsoft.com/office/drawing/2014/main" id="{46869351-A082-4DC7-BE21-CC4F72FA3B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8716" y="12495167"/>
              <a:ext cx="121501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Introduction to Time Piece Project</a:t>
              </a:r>
            </a:p>
          </p:txBody>
        </p:sp>
        <p:sp>
          <p:nvSpPr>
            <p:cNvPr id="277" name="TextBox 154">
              <a:extLst>
                <a:ext uri="{FF2B5EF4-FFF2-40B4-BE49-F238E27FC236}">
                  <a16:creationId xmlns:a16="http://schemas.microsoft.com/office/drawing/2014/main" id="{46869351-A082-4DC7-BE21-CC4F72FA3B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0069" y="12540845"/>
              <a:ext cx="121501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Studio lighting</a:t>
              </a:r>
            </a:p>
          </p:txBody>
        </p:sp>
        <p:sp>
          <p:nvSpPr>
            <p:cNvPr id="278" name="TextBox 154">
              <a:extLst>
                <a:ext uri="{FF2B5EF4-FFF2-40B4-BE49-F238E27FC236}">
                  <a16:creationId xmlns:a16="http://schemas.microsoft.com/office/drawing/2014/main" id="{46869351-A082-4DC7-BE21-CC4F72FA3B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65270" y="11427462"/>
              <a:ext cx="121501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Photomontage</a:t>
              </a:r>
            </a:p>
          </p:txBody>
        </p:sp>
        <p:sp>
          <p:nvSpPr>
            <p:cNvPr id="280" name="TextBox 154">
              <a:extLst>
                <a:ext uri="{FF2B5EF4-FFF2-40B4-BE49-F238E27FC236}">
                  <a16:creationId xmlns:a16="http://schemas.microsoft.com/office/drawing/2014/main" id="{46869351-A082-4DC7-BE21-CC4F72FA3B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330" y="10178181"/>
              <a:ext cx="1215017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Key elements</a:t>
              </a:r>
            </a:p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n-US" altLang="en-US" sz="800" dirty="0" err="1"/>
                <a:t>Colour</a:t>
              </a:r>
              <a:endParaRPr lang="en-US" altLang="en-US" sz="800" dirty="0"/>
            </a:p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n-US" altLang="en-US" sz="800" dirty="0"/>
                <a:t>Tone</a:t>
              </a:r>
            </a:p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n-US" altLang="en-US" sz="800" dirty="0"/>
                <a:t>Texture</a:t>
              </a:r>
            </a:p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n-US" altLang="en-US" sz="800" dirty="0"/>
                <a:t>Line</a:t>
              </a:r>
            </a:p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n-US" altLang="en-US" sz="800" dirty="0"/>
                <a:t>Shape</a:t>
              </a:r>
            </a:p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n-US" altLang="en-US" sz="800" dirty="0"/>
                <a:t>Form</a:t>
              </a:r>
            </a:p>
          </p:txBody>
        </p:sp>
        <p:sp>
          <p:nvSpPr>
            <p:cNvPr id="281" name="TextBox 154">
              <a:extLst>
                <a:ext uri="{FF2B5EF4-FFF2-40B4-BE49-F238E27FC236}">
                  <a16:creationId xmlns:a16="http://schemas.microsoft.com/office/drawing/2014/main" id="{46869351-A082-4DC7-BE21-CC4F72FA3B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27714" y="11188045"/>
              <a:ext cx="121501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Media types / materials research</a:t>
              </a:r>
            </a:p>
          </p:txBody>
        </p:sp>
        <p:sp>
          <p:nvSpPr>
            <p:cNvPr id="282" name="TextBox 154">
              <a:extLst>
                <a:ext uri="{FF2B5EF4-FFF2-40B4-BE49-F238E27FC236}">
                  <a16:creationId xmlns:a16="http://schemas.microsoft.com/office/drawing/2014/main" id="{46869351-A082-4DC7-BE21-CC4F72FA3B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03907" y="9865555"/>
              <a:ext cx="121501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Design Ideas</a:t>
              </a:r>
            </a:p>
          </p:txBody>
        </p:sp>
        <p:sp>
          <p:nvSpPr>
            <p:cNvPr id="283" name="TextBox 154">
              <a:extLst>
                <a:ext uri="{FF2B5EF4-FFF2-40B4-BE49-F238E27FC236}">
                  <a16:creationId xmlns:a16="http://schemas.microsoft.com/office/drawing/2014/main" id="{46869351-A082-4DC7-BE21-CC4F72FA3B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7414" y="9398271"/>
              <a:ext cx="121501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Studio lighting</a:t>
              </a:r>
            </a:p>
          </p:txBody>
        </p:sp>
        <p:sp>
          <p:nvSpPr>
            <p:cNvPr id="284" name="TextBox 154">
              <a:extLst>
                <a:ext uri="{FF2B5EF4-FFF2-40B4-BE49-F238E27FC236}">
                  <a16:creationId xmlns:a16="http://schemas.microsoft.com/office/drawing/2014/main" id="{46869351-A082-4DC7-BE21-CC4F72FA3B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00164" y="10317782"/>
              <a:ext cx="76149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Digital manipulation</a:t>
              </a:r>
            </a:p>
          </p:txBody>
        </p:sp>
        <p:sp>
          <p:nvSpPr>
            <p:cNvPr id="285" name="TextBox 154">
              <a:extLst>
                <a:ext uri="{FF2B5EF4-FFF2-40B4-BE49-F238E27FC236}">
                  <a16:creationId xmlns:a16="http://schemas.microsoft.com/office/drawing/2014/main" id="{46869351-A082-4DC7-BE21-CC4F72FA3B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89535" y="10875385"/>
              <a:ext cx="121501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Improving annotation</a:t>
              </a:r>
            </a:p>
          </p:txBody>
        </p:sp>
        <p:sp>
          <p:nvSpPr>
            <p:cNvPr id="286" name="TextBox 154">
              <a:extLst>
                <a:ext uri="{FF2B5EF4-FFF2-40B4-BE49-F238E27FC236}">
                  <a16:creationId xmlns:a16="http://schemas.microsoft.com/office/drawing/2014/main" id="{46869351-A082-4DC7-BE21-CC4F72FA3B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80380" y="10836781"/>
              <a:ext cx="121501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Further Artist research</a:t>
              </a:r>
            </a:p>
          </p:txBody>
        </p:sp>
        <p:sp>
          <p:nvSpPr>
            <p:cNvPr id="287" name="TextBox 154">
              <a:extLst>
                <a:ext uri="{FF2B5EF4-FFF2-40B4-BE49-F238E27FC236}">
                  <a16:creationId xmlns:a16="http://schemas.microsoft.com/office/drawing/2014/main" id="{46869351-A082-4DC7-BE21-CC4F72FA3B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12521" y="9297974"/>
              <a:ext cx="121501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Development</a:t>
              </a:r>
            </a:p>
          </p:txBody>
        </p:sp>
        <p:sp>
          <p:nvSpPr>
            <p:cNvPr id="288" name="TextBox 154">
              <a:extLst>
                <a:ext uri="{FF2B5EF4-FFF2-40B4-BE49-F238E27FC236}">
                  <a16:creationId xmlns:a16="http://schemas.microsoft.com/office/drawing/2014/main" id="{46869351-A082-4DC7-BE21-CC4F72FA3B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94568" y="10824037"/>
              <a:ext cx="121501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Media / materials selection</a:t>
              </a:r>
            </a:p>
          </p:txBody>
        </p:sp>
        <p:sp>
          <p:nvSpPr>
            <p:cNvPr id="289" name="TextBox 154">
              <a:extLst>
                <a:ext uri="{FF2B5EF4-FFF2-40B4-BE49-F238E27FC236}">
                  <a16:creationId xmlns:a16="http://schemas.microsoft.com/office/drawing/2014/main" id="{46869351-A082-4DC7-BE21-CC4F72FA3B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55932" y="8117683"/>
              <a:ext cx="121501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Final Design</a:t>
              </a:r>
            </a:p>
          </p:txBody>
        </p:sp>
        <p:cxnSp>
          <p:nvCxnSpPr>
            <p:cNvPr id="291" name="Straight Connector 290">
              <a:extLst>
                <a:ext uri="{FF2B5EF4-FFF2-40B4-BE49-F238E27FC236}">
                  <a16:creationId xmlns:a16="http://schemas.microsoft.com/office/drawing/2014/main" id="{4CC002DE-C161-49F7-A4D2-37E66DF8EF1A}"/>
                </a:ext>
              </a:extLst>
            </p:cNvPr>
            <p:cNvCxnSpPr>
              <a:cxnSpLocks/>
            </p:cNvCxnSpPr>
            <p:nvPr/>
          </p:nvCxnSpPr>
          <p:spPr>
            <a:xfrm>
              <a:off x="4931245" y="11669478"/>
              <a:ext cx="23712" cy="283373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>
              <a:extLst>
                <a:ext uri="{FF2B5EF4-FFF2-40B4-BE49-F238E27FC236}">
                  <a16:creationId xmlns:a16="http://schemas.microsoft.com/office/drawing/2014/main" id="{4CC002DE-C161-49F7-A4D2-37E66DF8EF1A}"/>
                </a:ext>
              </a:extLst>
            </p:cNvPr>
            <p:cNvCxnSpPr>
              <a:cxnSpLocks/>
            </p:cNvCxnSpPr>
            <p:nvPr/>
          </p:nvCxnSpPr>
          <p:spPr>
            <a:xfrm>
              <a:off x="3685811" y="11698212"/>
              <a:ext cx="23712" cy="283373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>
              <a:extLst>
                <a:ext uri="{FF2B5EF4-FFF2-40B4-BE49-F238E27FC236}">
                  <a16:creationId xmlns:a16="http://schemas.microsoft.com/office/drawing/2014/main" id="{4CC002DE-C161-49F7-A4D2-37E66DF8EF1A}"/>
                </a:ext>
              </a:extLst>
            </p:cNvPr>
            <p:cNvCxnSpPr>
              <a:cxnSpLocks/>
            </p:cNvCxnSpPr>
            <p:nvPr/>
          </p:nvCxnSpPr>
          <p:spPr>
            <a:xfrm>
              <a:off x="2312908" y="11735730"/>
              <a:ext cx="23712" cy="283373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>
              <a:extLst>
                <a:ext uri="{FF2B5EF4-FFF2-40B4-BE49-F238E27FC236}">
                  <a16:creationId xmlns:a16="http://schemas.microsoft.com/office/drawing/2014/main" id="{4CC002DE-C161-49F7-A4D2-37E66DF8EF1A}"/>
                </a:ext>
              </a:extLst>
            </p:cNvPr>
            <p:cNvCxnSpPr>
              <a:cxnSpLocks/>
            </p:cNvCxnSpPr>
            <p:nvPr/>
          </p:nvCxnSpPr>
          <p:spPr>
            <a:xfrm>
              <a:off x="3893034" y="9983304"/>
              <a:ext cx="23712" cy="283373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>
              <a:extLst>
                <a:ext uri="{FF2B5EF4-FFF2-40B4-BE49-F238E27FC236}">
                  <a16:creationId xmlns:a16="http://schemas.microsoft.com/office/drawing/2014/main" id="{A42DB244-5423-4839-B004-090CB3AAD17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39000" y="12296896"/>
              <a:ext cx="40734" cy="263852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>
              <a:extLst>
                <a:ext uri="{FF2B5EF4-FFF2-40B4-BE49-F238E27FC236}">
                  <a16:creationId xmlns:a16="http://schemas.microsoft.com/office/drawing/2014/main" id="{A42DB244-5423-4839-B004-090CB3AAD17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40115" y="12344485"/>
              <a:ext cx="40734" cy="263852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>
              <a:extLst>
                <a:ext uri="{FF2B5EF4-FFF2-40B4-BE49-F238E27FC236}">
                  <a16:creationId xmlns:a16="http://schemas.microsoft.com/office/drawing/2014/main" id="{A42DB244-5423-4839-B004-090CB3AAD179}"/>
                </a:ext>
              </a:extLst>
            </p:cNvPr>
            <p:cNvCxnSpPr>
              <a:cxnSpLocks/>
            </p:cNvCxnSpPr>
            <p:nvPr/>
          </p:nvCxnSpPr>
          <p:spPr>
            <a:xfrm>
              <a:off x="875194" y="10512396"/>
              <a:ext cx="178769" cy="149173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Connector 304">
              <a:extLst>
                <a:ext uri="{FF2B5EF4-FFF2-40B4-BE49-F238E27FC236}">
                  <a16:creationId xmlns:a16="http://schemas.microsoft.com/office/drawing/2014/main" id="{A42DB244-5423-4839-B004-090CB3AAD17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41514" y="11335902"/>
              <a:ext cx="313250" cy="41572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Connector 305">
              <a:extLst>
                <a:ext uri="{FF2B5EF4-FFF2-40B4-BE49-F238E27FC236}">
                  <a16:creationId xmlns:a16="http://schemas.microsoft.com/office/drawing/2014/main" id="{A42DB244-5423-4839-B004-090CB3AAD17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750176" y="10075031"/>
              <a:ext cx="14624" cy="201752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>
              <a:extLst>
                <a:ext uri="{FF2B5EF4-FFF2-40B4-BE49-F238E27FC236}">
                  <a16:creationId xmlns:a16="http://schemas.microsoft.com/office/drawing/2014/main" id="{A42DB244-5423-4839-B004-090CB3AAD17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13865" y="10055862"/>
              <a:ext cx="155677" cy="242169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>
              <a:extLst>
                <a:ext uri="{FF2B5EF4-FFF2-40B4-BE49-F238E27FC236}">
                  <a16:creationId xmlns:a16="http://schemas.microsoft.com/office/drawing/2014/main" id="{A42DB244-5423-4839-B004-090CB3AAD179}"/>
                </a:ext>
              </a:extLst>
            </p:cNvPr>
            <p:cNvCxnSpPr>
              <a:cxnSpLocks/>
              <a:stCxn id="288" idx="0"/>
            </p:cNvCxnSpPr>
            <p:nvPr/>
          </p:nvCxnSpPr>
          <p:spPr>
            <a:xfrm flipH="1" flipV="1">
              <a:off x="4975203" y="10425781"/>
              <a:ext cx="26874" cy="398256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>
              <a:extLst>
                <a:ext uri="{FF2B5EF4-FFF2-40B4-BE49-F238E27FC236}">
                  <a16:creationId xmlns:a16="http://schemas.microsoft.com/office/drawing/2014/main" id="{A42DB244-5423-4839-B004-090CB3AAD17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086493" y="10524897"/>
              <a:ext cx="303263" cy="304338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3" name="TextBox 154">
              <a:extLst>
                <a:ext uri="{FF2B5EF4-FFF2-40B4-BE49-F238E27FC236}">
                  <a16:creationId xmlns:a16="http://schemas.microsoft.com/office/drawing/2014/main" id="{46869351-A082-4DC7-BE21-CC4F72FA3B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157" y="9838218"/>
              <a:ext cx="121501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Design Brief</a:t>
              </a:r>
            </a:p>
          </p:txBody>
        </p:sp>
        <p:sp>
          <p:nvSpPr>
            <p:cNvPr id="314" name="TextBox 154">
              <a:extLst>
                <a:ext uri="{FF2B5EF4-FFF2-40B4-BE49-F238E27FC236}">
                  <a16:creationId xmlns:a16="http://schemas.microsoft.com/office/drawing/2014/main" id="{46869351-A082-4DC7-BE21-CC4F72FA3B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3966" y="9858345"/>
              <a:ext cx="121501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Task Analysis</a:t>
              </a:r>
            </a:p>
          </p:txBody>
        </p:sp>
        <p:sp>
          <p:nvSpPr>
            <p:cNvPr id="315" name="TextBox 154">
              <a:extLst>
                <a:ext uri="{FF2B5EF4-FFF2-40B4-BE49-F238E27FC236}">
                  <a16:creationId xmlns:a16="http://schemas.microsoft.com/office/drawing/2014/main" id="{46869351-A082-4DC7-BE21-CC4F72FA3B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18074" y="9751730"/>
              <a:ext cx="121501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Artist research</a:t>
              </a:r>
            </a:p>
          </p:txBody>
        </p:sp>
        <p:sp>
          <p:nvSpPr>
            <p:cNvPr id="316" name="TextBox 154">
              <a:extLst>
                <a:ext uri="{FF2B5EF4-FFF2-40B4-BE49-F238E27FC236}">
                  <a16:creationId xmlns:a16="http://schemas.microsoft.com/office/drawing/2014/main" id="{46869351-A082-4DC7-BE21-CC4F72FA3B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094995" y="8007182"/>
              <a:ext cx="813728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Key elements</a:t>
              </a:r>
            </a:p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n-US" altLang="en-US" sz="800" dirty="0" err="1"/>
                <a:t>Colour</a:t>
              </a:r>
              <a:endParaRPr lang="en-US" altLang="en-US" sz="800" dirty="0"/>
            </a:p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n-US" altLang="en-US" sz="800" dirty="0"/>
                <a:t>Tone</a:t>
              </a:r>
            </a:p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n-US" altLang="en-US" sz="800" dirty="0"/>
                <a:t>Texture</a:t>
              </a:r>
            </a:p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n-US" altLang="en-US" sz="800" dirty="0"/>
                <a:t>Line</a:t>
              </a:r>
            </a:p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n-US" altLang="en-US" sz="800" dirty="0"/>
                <a:t>Shape</a:t>
              </a:r>
            </a:p>
            <a:p>
              <a:pPr marL="171450" indent="-171450" eaLnBrk="1" hangingPunct="1">
                <a:buFont typeface="Arial" panose="020B0604020202020204" pitchFamily="34" charset="0"/>
                <a:buChar char="•"/>
              </a:pPr>
              <a:r>
                <a:rPr lang="en-US" altLang="en-US" sz="800" dirty="0"/>
                <a:t>Form</a:t>
              </a:r>
            </a:p>
          </p:txBody>
        </p:sp>
        <p:sp>
          <p:nvSpPr>
            <p:cNvPr id="317" name="TextBox 154">
              <a:extLst>
                <a:ext uri="{FF2B5EF4-FFF2-40B4-BE49-F238E27FC236}">
                  <a16:creationId xmlns:a16="http://schemas.microsoft.com/office/drawing/2014/main" id="{46869351-A082-4DC7-BE21-CC4F72FA3B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93177" y="8046933"/>
              <a:ext cx="121501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Photomontage</a:t>
              </a:r>
            </a:p>
          </p:txBody>
        </p:sp>
        <p:sp>
          <p:nvSpPr>
            <p:cNvPr id="318" name="TextBox 154">
              <a:extLst>
                <a:ext uri="{FF2B5EF4-FFF2-40B4-BE49-F238E27FC236}">
                  <a16:creationId xmlns:a16="http://schemas.microsoft.com/office/drawing/2014/main" id="{46869351-A082-4DC7-BE21-CC4F72FA3B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42488" y="9043950"/>
              <a:ext cx="121501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Media types / materials research</a:t>
              </a:r>
            </a:p>
          </p:txBody>
        </p:sp>
        <p:sp>
          <p:nvSpPr>
            <p:cNvPr id="320" name="TextBox 154">
              <a:extLst>
                <a:ext uri="{FF2B5EF4-FFF2-40B4-BE49-F238E27FC236}">
                  <a16:creationId xmlns:a16="http://schemas.microsoft.com/office/drawing/2014/main" id="{46869351-A082-4DC7-BE21-CC4F72FA3B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55815" y="9074778"/>
              <a:ext cx="121501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Experimenting with media / composition / digital manipulation</a:t>
              </a:r>
            </a:p>
          </p:txBody>
        </p:sp>
        <p:sp>
          <p:nvSpPr>
            <p:cNvPr id="322" name="TextBox 154">
              <a:extLst>
                <a:ext uri="{FF2B5EF4-FFF2-40B4-BE49-F238E27FC236}">
                  <a16:creationId xmlns:a16="http://schemas.microsoft.com/office/drawing/2014/main" id="{46869351-A082-4DC7-BE21-CC4F72FA3B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06224" y="8102111"/>
              <a:ext cx="121501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Development</a:t>
              </a:r>
            </a:p>
          </p:txBody>
        </p:sp>
        <p:sp>
          <p:nvSpPr>
            <p:cNvPr id="323" name="TextBox 154">
              <a:extLst>
                <a:ext uri="{FF2B5EF4-FFF2-40B4-BE49-F238E27FC236}">
                  <a16:creationId xmlns:a16="http://schemas.microsoft.com/office/drawing/2014/main" id="{46869351-A082-4DC7-BE21-CC4F72FA3B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6746" y="9112238"/>
              <a:ext cx="121501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3D / Mixed media Final Piece</a:t>
              </a:r>
            </a:p>
          </p:txBody>
        </p:sp>
        <p:sp>
          <p:nvSpPr>
            <p:cNvPr id="324" name="TextBox 154">
              <a:extLst>
                <a:ext uri="{FF2B5EF4-FFF2-40B4-BE49-F238E27FC236}">
                  <a16:creationId xmlns:a16="http://schemas.microsoft.com/office/drawing/2014/main" id="{46869351-A082-4DC7-BE21-CC4F72FA3B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31831" y="8130417"/>
              <a:ext cx="121501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Evaluation</a:t>
              </a:r>
            </a:p>
          </p:txBody>
        </p:sp>
        <p:sp>
          <p:nvSpPr>
            <p:cNvPr id="325" name="TextBox 154">
              <a:extLst>
                <a:ext uri="{FF2B5EF4-FFF2-40B4-BE49-F238E27FC236}">
                  <a16:creationId xmlns:a16="http://schemas.microsoft.com/office/drawing/2014/main" id="{46869351-A082-4DC7-BE21-CC4F72FA3B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68663" y="8085002"/>
              <a:ext cx="121501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Further Artist research</a:t>
              </a:r>
            </a:p>
          </p:txBody>
        </p:sp>
        <p:cxnSp>
          <p:nvCxnSpPr>
            <p:cNvPr id="326" name="Straight Connector 325">
              <a:extLst>
                <a:ext uri="{FF2B5EF4-FFF2-40B4-BE49-F238E27FC236}">
                  <a16:creationId xmlns:a16="http://schemas.microsoft.com/office/drawing/2014/main" id="{4CC002DE-C161-49F7-A4D2-37E66DF8EF1A}"/>
                </a:ext>
              </a:extLst>
            </p:cNvPr>
            <p:cNvCxnSpPr>
              <a:cxnSpLocks/>
            </p:cNvCxnSpPr>
            <p:nvPr/>
          </p:nvCxnSpPr>
          <p:spPr>
            <a:xfrm>
              <a:off x="3704280" y="8293913"/>
              <a:ext cx="23712" cy="283373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Straight Connector 326">
              <a:extLst>
                <a:ext uri="{FF2B5EF4-FFF2-40B4-BE49-F238E27FC236}">
                  <a16:creationId xmlns:a16="http://schemas.microsoft.com/office/drawing/2014/main" id="{4CC002DE-C161-49F7-A4D2-37E66DF8EF1A}"/>
                </a:ext>
              </a:extLst>
            </p:cNvPr>
            <p:cNvCxnSpPr>
              <a:cxnSpLocks/>
            </p:cNvCxnSpPr>
            <p:nvPr/>
          </p:nvCxnSpPr>
          <p:spPr>
            <a:xfrm>
              <a:off x="4807369" y="8294761"/>
              <a:ext cx="23712" cy="283373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Straight Connector 327">
              <a:extLst>
                <a:ext uri="{FF2B5EF4-FFF2-40B4-BE49-F238E27FC236}">
                  <a16:creationId xmlns:a16="http://schemas.microsoft.com/office/drawing/2014/main" id="{4CC002DE-C161-49F7-A4D2-37E66DF8EF1A}"/>
                </a:ext>
              </a:extLst>
            </p:cNvPr>
            <p:cNvCxnSpPr>
              <a:cxnSpLocks/>
            </p:cNvCxnSpPr>
            <p:nvPr/>
          </p:nvCxnSpPr>
          <p:spPr>
            <a:xfrm>
              <a:off x="5871122" y="8263764"/>
              <a:ext cx="23712" cy="283373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Straight Connector 328">
              <a:extLst>
                <a:ext uri="{FF2B5EF4-FFF2-40B4-BE49-F238E27FC236}">
                  <a16:creationId xmlns:a16="http://schemas.microsoft.com/office/drawing/2014/main" id="{4CC002DE-C161-49F7-A4D2-37E66DF8EF1A}"/>
                </a:ext>
              </a:extLst>
            </p:cNvPr>
            <p:cNvCxnSpPr>
              <a:cxnSpLocks/>
            </p:cNvCxnSpPr>
            <p:nvPr/>
          </p:nvCxnSpPr>
          <p:spPr>
            <a:xfrm>
              <a:off x="7027555" y="8265312"/>
              <a:ext cx="23712" cy="283373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>
              <a:extLst>
                <a:ext uri="{FF2B5EF4-FFF2-40B4-BE49-F238E27FC236}">
                  <a16:creationId xmlns:a16="http://schemas.microsoft.com/office/drawing/2014/main" id="{4CC002DE-C161-49F7-A4D2-37E66DF8EF1A}"/>
                </a:ext>
              </a:extLst>
            </p:cNvPr>
            <p:cNvCxnSpPr>
              <a:cxnSpLocks/>
            </p:cNvCxnSpPr>
            <p:nvPr/>
          </p:nvCxnSpPr>
          <p:spPr>
            <a:xfrm>
              <a:off x="8380622" y="8217719"/>
              <a:ext cx="23712" cy="283373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>
              <a:extLst>
                <a:ext uri="{FF2B5EF4-FFF2-40B4-BE49-F238E27FC236}">
                  <a16:creationId xmlns:a16="http://schemas.microsoft.com/office/drawing/2014/main" id="{4CC002DE-C161-49F7-A4D2-37E66DF8EF1A}"/>
                </a:ext>
              </a:extLst>
            </p:cNvPr>
            <p:cNvCxnSpPr>
              <a:cxnSpLocks/>
              <a:stCxn id="316" idx="1"/>
            </p:cNvCxnSpPr>
            <p:nvPr/>
          </p:nvCxnSpPr>
          <p:spPr>
            <a:xfrm flipH="1">
              <a:off x="8938077" y="8484236"/>
              <a:ext cx="156918" cy="274141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>
              <a:extLst>
                <a:ext uri="{FF2B5EF4-FFF2-40B4-BE49-F238E27FC236}">
                  <a16:creationId xmlns:a16="http://schemas.microsoft.com/office/drawing/2014/main" id="{4CC002DE-C161-49F7-A4D2-37E66DF8EF1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157161" y="10101296"/>
              <a:ext cx="184567" cy="178177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Connector 332">
              <a:extLst>
                <a:ext uri="{FF2B5EF4-FFF2-40B4-BE49-F238E27FC236}">
                  <a16:creationId xmlns:a16="http://schemas.microsoft.com/office/drawing/2014/main" id="{A42DB244-5423-4839-B004-090CB3AAD17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85468" y="8878500"/>
              <a:ext cx="40734" cy="263852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Straight Connector 333">
              <a:extLst>
                <a:ext uri="{FF2B5EF4-FFF2-40B4-BE49-F238E27FC236}">
                  <a16:creationId xmlns:a16="http://schemas.microsoft.com/office/drawing/2014/main" id="{A42DB244-5423-4839-B004-090CB3AAD17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202960" y="8850637"/>
              <a:ext cx="40734" cy="263852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Straight Connector 334">
              <a:extLst>
                <a:ext uri="{FF2B5EF4-FFF2-40B4-BE49-F238E27FC236}">
                  <a16:creationId xmlns:a16="http://schemas.microsoft.com/office/drawing/2014/main" id="{A42DB244-5423-4839-B004-090CB3AAD17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09262" y="8850282"/>
              <a:ext cx="40734" cy="263852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Straight Connector 335">
              <a:extLst>
                <a:ext uri="{FF2B5EF4-FFF2-40B4-BE49-F238E27FC236}">
                  <a16:creationId xmlns:a16="http://schemas.microsoft.com/office/drawing/2014/main" id="{A42DB244-5423-4839-B004-090CB3AAD17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000402" y="10582721"/>
              <a:ext cx="40734" cy="263852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>
              <a:extLst>
                <a:ext uri="{FF2B5EF4-FFF2-40B4-BE49-F238E27FC236}">
                  <a16:creationId xmlns:a16="http://schemas.microsoft.com/office/drawing/2014/main" id="{4CC002DE-C161-49F7-A4D2-37E66DF8EF1A}"/>
                </a:ext>
              </a:extLst>
            </p:cNvPr>
            <p:cNvCxnSpPr>
              <a:cxnSpLocks/>
            </p:cNvCxnSpPr>
            <p:nvPr/>
          </p:nvCxnSpPr>
          <p:spPr>
            <a:xfrm>
              <a:off x="8143130" y="10019384"/>
              <a:ext cx="23712" cy="283373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>
              <a:extLst>
                <a:ext uri="{FF2B5EF4-FFF2-40B4-BE49-F238E27FC236}">
                  <a16:creationId xmlns:a16="http://schemas.microsoft.com/office/drawing/2014/main" id="{4CC002DE-C161-49F7-A4D2-37E66DF8EF1A}"/>
                </a:ext>
              </a:extLst>
            </p:cNvPr>
            <p:cNvCxnSpPr>
              <a:cxnSpLocks/>
            </p:cNvCxnSpPr>
            <p:nvPr/>
          </p:nvCxnSpPr>
          <p:spPr>
            <a:xfrm>
              <a:off x="8717510" y="9419769"/>
              <a:ext cx="219795" cy="149269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9" name="Rectangle 338">
              <a:extLst>
                <a:ext uri="{FF2B5EF4-FFF2-40B4-BE49-F238E27FC236}">
                  <a16:creationId xmlns:a16="http://schemas.microsoft.com/office/drawing/2014/main" id="{8E80D156-1C0F-4032-8BDC-C9079C950F4C}"/>
                </a:ext>
              </a:extLst>
            </p:cNvPr>
            <p:cNvSpPr/>
            <p:nvPr/>
          </p:nvSpPr>
          <p:spPr>
            <a:xfrm>
              <a:off x="1769511" y="6839976"/>
              <a:ext cx="3385539" cy="640053"/>
            </a:xfrm>
            <a:prstGeom prst="rect">
              <a:avLst/>
            </a:prstGeom>
            <a:solidFill>
              <a:srgbClr val="971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9447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155"/>
            </a:p>
          </p:txBody>
        </p:sp>
        <p:sp>
          <p:nvSpPr>
            <p:cNvPr id="340" name="TextBox 52">
              <a:extLst>
                <a:ext uri="{FF2B5EF4-FFF2-40B4-BE49-F238E27FC236}">
                  <a16:creationId xmlns:a16="http://schemas.microsoft.com/office/drawing/2014/main" id="{B3DCD370-4CBA-4FB3-9485-69B3FF1D59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9871" y="8511350"/>
              <a:ext cx="621510" cy="415498"/>
            </a:xfrm>
            <a:prstGeom prst="rect">
              <a:avLst/>
            </a:prstGeom>
            <a:solidFill>
              <a:srgbClr val="971B37"/>
            </a:solidFill>
            <a:ln>
              <a:noFill/>
            </a:ln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050" dirty="0">
                  <a:solidFill>
                    <a:schemeClr val="bg1"/>
                  </a:solidFill>
                  <a:latin typeface="Gill Sans MT Condensed" panose="020B0506020104020203" pitchFamily="34" charset="0"/>
                </a:rPr>
                <a:t>EXAM Project</a:t>
              </a:r>
            </a:p>
          </p:txBody>
        </p:sp>
        <p:sp>
          <p:nvSpPr>
            <p:cNvPr id="341" name="TextBox 52">
              <a:extLst>
                <a:ext uri="{FF2B5EF4-FFF2-40B4-BE49-F238E27FC236}">
                  <a16:creationId xmlns:a16="http://schemas.microsoft.com/office/drawing/2014/main" id="{B3DCD370-4CBA-4FB3-9485-69B3FF1D59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0598" y="7008967"/>
              <a:ext cx="1298706" cy="307777"/>
            </a:xfrm>
            <a:prstGeom prst="rect">
              <a:avLst/>
            </a:prstGeom>
            <a:solidFill>
              <a:srgbClr val="971B37"/>
            </a:solidFill>
            <a:ln>
              <a:noFill/>
            </a:ln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1" dirty="0">
                  <a:solidFill>
                    <a:schemeClr val="bg1"/>
                  </a:solidFill>
                  <a:latin typeface="Gill Sans MT Condensed" panose="020B0506020104020203" pitchFamily="34" charset="0"/>
                </a:rPr>
                <a:t>Exam Prep</a:t>
              </a:r>
            </a:p>
          </p:txBody>
        </p:sp>
        <p:sp>
          <p:nvSpPr>
            <p:cNvPr id="342" name="TextBox 52">
              <a:extLst>
                <a:ext uri="{FF2B5EF4-FFF2-40B4-BE49-F238E27FC236}">
                  <a16:creationId xmlns:a16="http://schemas.microsoft.com/office/drawing/2014/main" id="{B3DCD370-4CBA-4FB3-9485-69B3FF1D59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75165" y="6960912"/>
              <a:ext cx="626978" cy="307777"/>
            </a:xfrm>
            <a:prstGeom prst="rect">
              <a:avLst/>
            </a:prstGeom>
            <a:solidFill>
              <a:srgbClr val="971B37"/>
            </a:solidFill>
            <a:ln>
              <a:noFill/>
            </a:ln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1" dirty="0">
                  <a:solidFill>
                    <a:schemeClr val="bg1"/>
                  </a:solidFill>
                  <a:latin typeface="Gill Sans MT Condensed" panose="020B0506020104020203" pitchFamily="34" charset="0"/>
                </a:rPr>
                <a:t>Exam</a:t>
              </a:r>
            </a:p>
          </p:txBody>
        </p:sp>
        <p:sp>
          <p:nvSpPr>
            <p:cNvPr id="343" name="TextBox 154">
              <a:extLst>
                <a:ext uri="{FF2B5EF4-FFF2-40B4-BE49-F238E27FC236}">
                  <a16:creationId xmlns:a16="http://schemas.microsoft.com/office/drawing/2014/main" id="{46869351-A082-4DC7-BE21-CC4F72FA3B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37129" y="9120888"/>
              <a:ext cx="121501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Choosing Starting point</a:t>
              </a:r>
            </a:p>
          </p:txBody>
        </p:sp>
        <p:sp>
          <p:nvSpPr>
            <p:cNvPr id="344" name="TextBox 154">
              <a:extLst>
                <a:ext uri="{FF2B5EF4-FFF2-40B4-BE49-F238E27FC236}">
                  <a16:creationId xmlns:a16="http://schemas.microsoft.com/office/drawing/2014/main" id="{46869351-A082-4DC7-BE21-CC4F72FA3B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3010" y="8139616"/>
              <a:ext cx="121501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Design Brief</a:t>
              </a:r>
            </a:p>
          </p:txBody>
        </p:sp>
        <p:sp>
          <p:nvSpPr>
            <p:cNvPr id="345" name="TextBox 154">
              <a:extLst>
                <a:ext uri="{FF2B5EF4-FFF2-40B4-BE49-F238E27FC236}">
                  <a16:creationId xmlns:a16="http://schemas.microsoft.com/office/drawing/2014/main" id="{46869351-A082-4DC7-BE21-CC4F72FA3B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8484" y="9072588"/>
              <a:ext cx="121501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Task analysis</a:t>
              </a:r>
            </a:p>
          </p:txBody>
        </p:sp>
        <p:cxnSp>
          <p:nvCxnSpPr>
            <p:cNvPr id="346" name="Straight Connector 345">
              <a:extLst>
                <a:ext uri="{FF2B5EF4-FFF2-40B4-BE49-F238E27FC236}">
                  <a16:creationId xmlns:a16="http://schemas.microsoft.com/office/drawing/2014/main" id="{A42DB244-5423-4839-B004-090CB3AAD17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141404" y="8916887"/>
              <a:ext cx="601048" cy="254532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Straight Connector 346">
              <a:extLst>
                <a:ext uri="{FF2B5EF4-FFF2-40B4-BE49-F238E27FC236}">
                  <a16:creationId xmlns:a16="http://schemas.microsoft.com/office/drawing/2014/main" id="{A42DB244-5423-4839-B004-090CB3AAD17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58109" y="8831543"/>
              <a:ext cx="40734" cy="263852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Straight Connector 347">
              <a:extLst>
                <a:ext uri="{FF2B5EF4-FFF2-40B4-BE49-F238E27FC236}">
                  <a16:creationId xmlns:a16="http://schemas.microsoft.com/office/drawing/2014/main" id="{4CC002DE-C161-49F7-A4D2-37E66DF8EF1A}"/>
                </a:ext>
              </a:extLst>
            </p:cNvPr>
            <p:cNvCxnSpPr>
              <a:cxnSpLocks/>
            </p:cNvCxnSpPr>
            <p:nvPr/>
          </p:nvCxnSpPr>
          <p:spPr>
            <a:xfrm>
              <a:off x="2275174" y="8312752"/>
              <a:ext cx="261695" cy="189905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9" name="TextBox 154">
              <a:extLst>
                <a:ext uri="{FF2B5EF4-FFF2-40B4-BE49-F238E27FC236}">
                  <a16:creationId xmlns:a16="http://schemas.microsoft.com/office/drawing/2014/main" id="{46869351-A082-4DC7-BE21-CC4F72FA3B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8201" y="8606839"/>
              <a:ext cx="121501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Artist research</a:t>
              </a:r>
            </a:p>
          </p:txBody>
        </p:sp>
        <p:sp>
          <p:nvSpPr>
            <p:cNvPr id="350" name="TextBox 154">
              <a:extLst>
                <a:ext uri="{FF2B5EF4-FFF2-40B4-BE49-F238E27FC236}">
                  <a16:creationId xmlns:a16="http://schemas.microsoft.com/office/drawing/2014/main" id="{46869351-A082-4DC7-BE21-CC4F72FA3B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9939" y="7538247"/>
              <a:ext cx="121501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Further research – media / materials</a:t>
              </a:r>
            </a:p>
          </p:txBody>
        </p:sp>
        <p:sp>
          <p:nvSpPr>
            <p:cNvPr id="351" name="TextBox 154">
              <a:extLst>
                <a:ext uri="{FF2B5EF4-FFF2-40B4-BE49-F238E27FC236}">
                  <a16:creationId xmlns:a16="http://schemas.microsoft.com/office/drawing/2014/main" id="{46869351-A082-4DC7-BE21-CC4F72FA3B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6910" y="6413862"/>
              <a:ext cx="121501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Experimenting with media / materials</a:t>
              </a:r>
            </a:p>
          </p:txBody>
        </p:sp>
        <p:sp>
          <p:nvSpPr>
            <p:cNvPr id="352" name="TextBox 154">
              <a:extLst>
                <a:ext uri="{FF2B5EF4-FFF2-40B4-BE49-F238E27FC236}">
                  <a16:creationId xmlns:a16="http://schemas.microsoft.com/office/drawing/2014/main" id="{46869351-A082-4DC7-BE21-CC4F72FA3B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740" y="7139395"/>
              <a:ext cx="121501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Design Ideas</a:t>
              </a:r>
            </a:p>
          </p:txBody>
        </p:sp>
        <p:sp>
          <p:nvSpPr>
            <p:cNvPr id="353" name="TextBox 154">
              <a:extLst>
                <a:ext uri="{FF2B5EF4-FFF2-40B4-BE49-F238E27FC236}">
                  <a16:creationId xmlns:a16="http://schemas.microsoft.com/office/drawing/2014/main" id="{46869351-A082-4DC7-BE21-CC4F72FA3B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0718" y="7586877"/>
              <a:ext cx="121501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Digital Manipulation</a:t>
              </a:r>
            </a:p>
          </p:txBody>
        </p:sp>
        <p:sp>
          <p:nvSpPr>
            <p:cNvPr id="354" name="TextBox 154">
              <a:extLst>
                <a:ext uri="{FF2B5EF4-FFF2-40B4-BE49-F238E27FC236}">
                  <a16:creationId xmlns:a16="http://schemas.microsoft.com/office/drawing/2014/main" id="{46869351-A082-4DC7-BE21-CC4F72FA3B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578" y="6377019"/>
              <a:ext cx="121501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Design </a:t>
              </a:r>
            </a:p>
            <a:p>
              <a:pPr eaLnBrk="1" hangingPunct="1"/>
              <a:r>
                <a:rPr lang="en-US" altLang="en-US" sz="800" dirty="0"/>
                <a:t>Development</a:t>
              </a:r>
            </a:p>
          </p:txBody>
        </p:sp>
        <p:sp>
          <p:nvSpPr>
            <p:cNvPr id="355" name="TextBox 154">
              <a:extLst>
                <a:ext uri="{FF2B5EF4-FFF2-40B4-BE49-F238E27FC236}">
                  <a16:creationId xmlns:a16="http://schemas.microsoft.com/office/drawing/2014/main" id="{46869351-A082-4DC7-BE21-CC4F72FA3B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8962" y="7548321"/>
              <a:ext cx="121501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Annotation</a:t>
              </a:r>
            </a:p>
          </p:txBody>
        </p:sp>
        <p:sp>
          <p:nvSpPr>
            <p:cNvPr id="356" name="TextBox 154">
              <a:extLst>
                <a:ext uri="{FF2B5EF4-FFF2-40B4-BE49-F238E27FC236}">
                  <a16:creationId xmlns:a16="http://schemas.microsoft.com/office/drawing/2014/main" id="{46869351-A082-4DC7-BE21-CC4F72FA3B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68364" y="6367458"/>
              <a:ext cx="121501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Media / materials development</a:t>
              </a:r>
            </a:p>
          </p:txBody>
        </p:sp>
        <p:sp>
          <p:nvSpPr>
            <p:cNvPr id="357" name="TextBox 154">
              <a:extLst>
                <a:ext uri="{FF2B5EF4-FFF2-40B4-BE49-F238E27FC236}">
                  <a16:creationId xmlns:a16="http://schemas.microsoft.com/office/drawing/2014/main" id="{46869351-A082-4DC7-BE21-CC4F72FA3B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72908" y="7557435"/>
              <a:ext cx="121501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Final Design</a:t>
              </a:r>
            </a:p>
          </p:txBody>
        </p:sp>
        <p:sp>
          <p:nvSpPr>
            <p:cNvPr id="358" name="TextBox 154">
              <a:extLst>
                <a:ext uri="{FF2B5EF4-FFF2-40B4-BE49-F238E27FC236}">
                  <a16:creationId xmlns:a16="http://schemas.microsoft.com/office/drawing/2014/main" id="{46869351-A082-4DC7-BE21-CC4F72FA3B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47541" y="6423197"/>
              <a:ext cx="121501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Evaluation</a:t>
              </a:r>
            </a:p>
          </p:txBody>
        </p:sp>
        <p:sp>
          <p:nvSpPr>
            <p:cNvPr id="359" name="Rectangle 358">
              <a:extLst>
                <a:ext uri="{FF2B5EF4-FFF2-40B4-BE49-F238E27FC236}">
                  <a16:creationId xmlns:a16="http://schemas.microsoft.com/office/drawing/2014/main" id="{20CEADC5-D5BF-489F-BCC9-C79C6EF94452}"/>
                </a:ext>
              </a:extLst>
            </p:cNvPr>
            <p:cNvSpPr/>
            <p:nvPr/>
          </p:nvSpPr>
          <p:spPr>
            <a:xfrm>
              <a:off x="6038848" y="6412732"/>
              <a:ext cx="13094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800" dirty="0">
                  <a:ea typeface="Calibri" panose="020F0502020204030204" pitchFamily="34" charset="0"/>
                </a:rPr>
                <a:t>10 hour Exam- Final piece- Personal response.</a:t>
              </a:r>
              <a:endParaRPr lang="en-GB" sz="800" dirty="0"/>
            </a:p>
          </p:txBody>
        </p:sp>
        <p:sp>
          <p:nvSpPr>
            <p:cNvPr id="360" name="Rectangle 359">
              <a:extLst>
                <a:ext uri="{FF2B5EF4-FFF2-40B4-BE49-F238E27FC236}">
                  <a16:creationId xmlns:a16="http://schemas.microsoft.com/office/drawing/2014/main" id="{20CEADC5-D5BF-489F-BCC9-C79C6EF94452}"/>
                </a:ext>
              </a:extLst>
            </p:cNvPr>
            <p:cNvSpPr/>
            <p:nvPr/>
          </p:nvSpPr>
          <p:spPr>
            <a:xfrm>
              <a:off x="6431469" y="7506394"/>
              <a:ext cx="91535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800" dirty="0"/>
                <a:t>Completion of portfolio of work.</a:t>
              </a:r>
            </a:p>
          </p:txBody>
        </p:sp>
        <p:pic>
          <p:nvPicPr>
            <p:cNvPr id="8" name="Picture 10" descr="water droplet and grass vectors | Icon With Blue Water Drop Stock  Illustration - Image: 53921099 | Logo design water, Blue water, Water icon"/>
            <p:cNvPicPr>
              <a:picLocks noChangeAspect="1" noChangeArrowheads="1"/>
            </p:cNvPicPr>
            <p:nvPr/>
          </p:nvPicPr>
          <p:blipFill>
            <a:blip r:embed="rId4" cstate="hqprint"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4194" y="13855600"/>
              <a:ext cx="519178" cy="524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6" name="Picture 365"/>
            <p:cNvPicPr>
              <a:picLocks noChangeAspect="1"/>
            </p:cNvPicPr>
            <p:nvPr/>
          </p:nvPicPr>
          <p:blipFill rotWithShape="1">
            <a:blip r:embed="rId6"/>
            <a:srcRect l="5392" t="13246" r="25336" b="12148"/>
            <a:stretch/>
          </p:blipFill>
          <p:spPr>
            <a:xfrm>
              <a:off x="5081111" y="11008413"/>
              <a:ext cx="679036" cy="575234"/>
            </a:xfrm>
            <a:prstGeom prst="rect">
              <a:avLst/>
            </a:prstGeom>
          </p:spPr>
        </p:pic>
        <p:pic>
          <p:nvPicPr>
            <p:cNvPr id="367" name="Picture 366"/>
            <p:cNvPicPr>
              <a:picLocks noChangeAspect="1"/>
            </p:cNvPicPr>
            <p:nvPr/>
          </p:nvPicPr>
          <p:blipFill rotWithShape="1">
            <a:blip r:embed="rId6"/>
            <a:srcRect l="5392" t="13246" r="25336" b="12148"/>
            <a:stretch/>
          </p:blipFill>
          <p:spPr>
            <a:xfrm>
              <a:off x="8858457" y="14110150"/>
              <a:ext cx="392734" cy="575234"/>
            </a:xfrm>
            <a:prstGeom prst="rect">
              <a:avLst/>
            </a:prstGeom>
          </p:spPr>
        </p:pic>
        <p:pic>
          <p:nvPicPr>
            <p:cNvPr id="1040" name="Picture 16" descr="Creative Ideas Icon - Design - Free Transparent PNG Download - PNGkey"/>
            <p:cNvPicPr>
              <a:picLocks noChangeAspect="1" noChangeArrowheads="1"/>
            </p:cNvPicPr>
            <p:nvPr/>
          </p:nvPicPr>
          <p:blipFill>
            <a:blip r:embed="rId7" cstate="hq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29724" y="14142564"/>
              <a:ext cx="487666" cy="4258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9" name="Picture 368">
              <a:extLst>
                <a:ext uri="{FF2B5EF4-FFF2-40B4-BE49-F238E27FC236}">
                  <a16:creationId xmlns:a16="http://schemas.microsoft.com/office/drawing/2014/main" id="{846D14C0-ACEE-4FE3-A78D-7BF1A063A2F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3614" y="12979524"/>
              <a:ext cx="484563" cy="484563"/>
            </a:xfrm>
            <a:prstGeom prst="rect">
              <a:avLst/>
            </a:prstGeom>
          </p:spPr>
        </p:pic>
        <p:pic>
          <p:nvPicPr>
            <p:cNvPr id="1042" name="Picture 18" descr="Scenic Viewpoint Icons - Download Free Vector Icons | Noun Project"/>
            <p:cNvPicPr>
              <a:picLocks noChangeAspect="1" noChangeArrowheads="1"/>
            </p:cNvPicPr>
            <p:nvPr/>
          </p:nvPicPr>
          <p:blipFill>
            <a:blip r:embed="rId9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70325" y="12907758"/>
              <a:ext cx="540757" cy="5407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4" name="Picture 20" descr="depth of field – Instant University"/>
            <p:cNvPicPr>
              <a:picLocks noChangeAspect="1" noChangeArrowheads="1"/>
            </p:cNvPicPr>
            <p:nvPr/>
          </p:nvPicPr>
          <p:blipFill rotWithShape="1">
            <a:blip r:embed="rId10" cstate="hq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colorTemperature colorTemp="47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29" r="50308" b="11043"/>
            <a:stretch/>
          </p:blipFill>
          <p:spPr bwMode="auto">
            <a:xfrm>
              <a:off x="7042488" y="12810570"/>
              <a:ext cx="335092" cy="4100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Studio Lighting Icons - Download Free Vector Icons | Noun Project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4665" y="12717516"/>
              <a:ext cx="773730" cy="7737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1" name="Picture 370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2122354" y="12615538"/>
              <a:ext cx="457272" cy="457272"/>
            </a:xfrm>
            <a:prstGeom prst="rect">
              <a:avLst/>
            </a:prstGeom>
          </p:spPr>
        </p:pic>
        <p:pic>
          <p:nvPicPr>
            <p:cNvPr id="1056" name="Picture 32" descr="Research icon isolated on white background from Vector Image"/>
            <p:cNvPicPr>
              <a:picLocks noChangeAspect="1" noChangeArrowheads="1"/>
            </p:cNvPicPr>
            <p:nvPr/>
          </p:nvPicPr>
          <p:blipFill rotWithShape="1">
            <a:blip r:embed="rId14" cstate="hq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79" t="9497" r="9086" b="16413"/>
            <a:stretch/>
          </p:blipFill>
          <p:spPr bwMode="auto">
            <a:xfrm>
              <a:off x="593503" y="12987701"/>
              <a:ext cx="499458" cy="4883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2" name="Picture 32" descr="Research icon isolated on white background from Vector Image"/>
            <p:cNvPicPr>
              <a:picLocks noChangeAspect="1" noChangeArrowheads="1"/>
            </p:cNvPicPr>
            <p:nvPr/>
          </p:nvPicPr>
          <p:blipFill rotWithShape="1">
            <a:blip r:embed="rId14" cstate="hqprint"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79" t="9497" r="9086" b="16413"/>
            <a:stretch/>
          </p:blipFill>
          <p:spPr bwMode="auto">
            <a:xfrm>
              <a:off x="3499233" y="11030964"/>
              <a:ext cx="499458" cy="4883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8" name="Picture 34" descr="Personal Development Icons - Download Free Vector Icons | Noun Project"/>
            <p:cNvPicPr>
              <a:picLocks noChangeAspect="1" noChangeArrowheads="1"/>
            </p:cNvPicPr>
            <p:nvPr/>
          </p:nvPicPr>
          <p:blipFill>
            <a:blip r:embed="rId1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55901" y="11203268"/>
              <a:ext cx="532953" cy="5329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3" name="Picture 372"/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3900486" y="12572003"/>
              <a:ext cx="474048" cy="474048"/>
            </a:xfrm>
            <a:prstGeom prst="rect">
              <a:avLst/>
            </a:prstGeom>
          </p:spPr>
        </p:pic>
        <p:pic>
          <p:nvPicPr>
            <p:cNvPr id="1062" name="Picture 38" descr="Free Big Flower icon | Flaticon"/>
            <p:cNvPicPr>
              <a:picLocks noChangeAspect="1" noChangeArrowheads="1"/>
            </p:cNvPicPr>
            <p:nvPr/>
          </p:nvPicPr>
          <p:blipFill>
            <a:blip r:embed="rId17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31114" y="10673209"/>
              <a:ext cx="462472" cy="4624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4" name="Picture 40" descr="Adobe Photoshop Icon - Free Download, PNG and Vector"/>
            <p:cNvPicPr>
              <a:picLocks noChangeAspect="1" noChangeArrowheads="1"/>
            </p:cNvPicPr>
            <p:nvPr/>
          </p:nvPicPr>
          <p:blipFill>
            <a:blip r:embed="rId18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5306" y="11043195"/>
              <a:ext cx="453075" cy="4530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5" name="Picture 26" descr="Studio Lighting Icons - Download Free Vector Icons | Noun Project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0150" y="9313800"/>
              <a:ext cx="773730" cy="7737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6" name="Picture 375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3321367" y="9311853"/>
              <a:ext cx="457272" cy="457272"/>
            </a:xfrm>
            <a:prstGeom prst="rect">
              <a:avLst/>
            </a:prstGeom>
          </p:spPr>
        </p:pic>
        <p:pic>
          <p:nvPicPr>
            <p:cNvPr id="377" name="Picture 376"/>
            <p:cNvPicPr>
              <a:picLocks noChangeAspect="1"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4325673" y="9284682"/>
              <a:ext cx="470005" cy="470005"/>
            </a:xfrm>
            <a:prstGeom prst="rect">
              <a:avLst/>
            </a:prstGeom>
          </p:spPr>
        </p:pic>
        <p:pic>
          <p:nvPicPr>
            <p:cNvPr id="378" name="Picture 34" descr="Personal Development Icons - Download Free Vector Icons | Noun Project"/>
            <p:cNvPicPr>
              <a:picLocks noChangeAspect="1" noChangeArrowheads="1"/>
            </p:cNvPicPr>
            <p:nvPr/>
          </p:nvPicPr>
          <p:blipFill>
            <a:blip r:embed="rId1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24995" y="9323408"/>
              <a:ext cx="532953" cy="5329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9" name="Picture 16" descr="Creative Ideas Icon - Design - Free Transparent PNG Download - PNGkey"/>
            <p:cNvPicPr>
              <a:picLocks noChangeAspect="1" noChangeArrowheads="1"/>
            </p:cNvPicPr>
            <p:nvPr/>
          </p:nvPicPr>
          <p:blipFill>
            <a:blip r:embed="rId7" cstate="hq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96886" y="14372694"/>
              <a:ext cx="119400" cy="1042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1" name="Picture 380"/>
            <p:cNvPicPr>
              <a:picLocks noChangeAspect="1"/>
            </p:cNvPicPr>
            <p:nvPr/>
          </p:nvPicPr>
          <p:blipFill rotWithShape="1">
            <a:blip r:embed="rId6"/>
            <a:srcRect l="5392" t="13246" r="25336" b="12148"/>
            <a:stretch/>
          </p:blipFill>
          <p:spPr>
            <a:xfrm>
              <a:off x="7439855" y="9370823"/>
              <a:ext cx="504186" cy="427113"/>
            </a:xfrm>
            <a:prstGeom prst="rect">
              <a:avLst/>
            </a:prstGeom>
          </p:spPr>
        </p:pic>
        <p:pic>
          <p:nvPicPr>
            <p:cNvPr id="1066" name="Picture 42" descr="Building Materials Icon Royalty Free Cliparts, Vectors, And Stock  Illustration. Image 50296662."/>
            <p:cNvPicPr>
              <a:picLocks noChangeAspect="1" noChangeArrowheads="1"/>
            </p:cNvPicPr>
            <p:nvPr/>
          </p:nvPicPr>
          <p:blipFill>
            <a:blip r:embed="rId20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73477" y="9317130"/>
              <a:ext cx="561454" cy="5614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2" name="Picture 32" descr="Research icon isolated on white background from Vector Image"/>
            <p:cNvPicPr>
              <a:picLocks noChangeAspect="1" noChangeArrowheads="1"/>
            </p:cNvPicPr>
            <p:nvPr/>
          </p:nvPicPr>
          <p:blipFill rotWithShape="1">
            <a:blip r:embed="rId14" cstate="hqprint"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79" t="9497" r="9086" b="16413"/>
            <a:stretch/>
          </p:blipFill>
          <p:spPr bwMode="auto">
            <a:xfrm>
              <a:off x="590185" y="8804922"/>
              <a:ext cx="499458" cy="4883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68" name="Picture 44" descr="Collage Icon"/>
            <p:cNvPicPr>
              <a:picLocks noChangeAspect="1" noChangeArrowheads="1"/>
            </p:cNvPicPr>
            <p:nvPr/>
          </p:nvPicPr>
          <p:blipFill>
            <a:blip r:embed="rId21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55494" y="7699724"/>
              <a:ext cx="416299" cy="4162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3" name="Picture 16" descr="Creative Ideas Icon - Design - Free Transparent PNG Download - PNGkey"/>
            <p:cNvPicPr>
              <a:picLocks noChangeAspect="1" noChangeArrowheads="1"/>
            </p:cNvPicPr>
            <p:nvPr/>
          </p:nvPicPr>
          <p:blipFill>
            <a:blip r:embed="rId7" cstate="hq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293" y="9430316"/>
              <a:ext cx="487666" cy="4258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4" name="Picture 14" descr="Pencil Icons - Download Free Vector Icons | Noun Project"/>
            <p:cNvPicPr>
              <a:picLocks noChangeAspect="1" noChangeArrowheads="1"/>
            </p:cNvPicPr>
            <p:nvPr/>
          </p:nvPicPr>
          <p:blipFill>
            <a:blip r:embed="rId2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7538" y="12285912"/>
              <a:ext cx="393566" cy="3935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5" name="Picture 16" descr="Creative Ideas Icon - Design - Free Transparent PNG Download - PNGkey"/>
            <p:cNvPicPr>
              <a:picLocks noChangeAspect="1" noChangeArrowheads="1"/>
            </p:cNvPicPr>
            <p:nvPr/>
          </p:nvPicPr>
          <p:blipFill>
            <a:blip r:embed="rId7" cstate="hq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3536" y="7860010"/>
              <a:ext cx="487666" cy="4258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7" name="Picture 34" descr="Personal Development Icons - Download Free Vector Icons | Noun Project"/>
            <p:cNvPicPr>
              <a:picLocks noChangeAspect="1" noChangeArrowheads="1"/>
            </p:cNvPicPr>
            <p:nvPr/>
          </p:nvPicPr>
          <p:blipFill>
            <a:blip r:embed="rId1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3864" y="7588972"/>
              <a:ext cx="532953" cy="5329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9" name="Picture 16" descr="Creative Ideas Icon - Design - Free Transparent PNG Download - PNGkey"/>
            <p:cNvPicPr>
              <a:picLocks noChangeAspect="1" noChangeArrowheads="1"/>
            </p:cNvPicPr>
            <p:nvPr/>
          </p:nvPicPr>
          <p:blipFill>
            <a:blip r:embed="rId7" cstate="hq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1557" y="7359642"/>
              <a:ext cx="378151" cy="4258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0" name="Picture 42" descr="Building Materials Icon Royalty Free Cliparts, Vectors, And Stock  Illustration. Image 50296662."/>
            <p:cNvPicPr>
              <a:picLocks noChangeAspect="1" noChangeArrowheads="1"/>
            </p:cNvPicPr>
            <p:nvPr/>
          </p:nvPicPr>
          <p:blipFill>
            <a:blip r:embed="rId20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3636" y="6231982"/>
              <a:ext cx="561454" cy="5614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91" name="Picture 390"/>
            <p:cNvPicPr>
              <a:picLocks noChangeAspect="1"/>
            </p:cNvPicPr>
            <p:nvPr/>
          </p:nvPicPr>
          <p:blipFill rotWithShape="1">
            <a:blip r:embed="rId6"/>
            <a:srcRect l="5392" t="13246" r="25336" b="12148"/>
            <a:stretch/>
          </p:blipFill>
          <p:spPr>
            <a:xfrm>
              <a:off x="2550839" y="7792393"/>
              <a:ext cx="679036" cy="575234"/>
            </a:xfrm>
            <a:prstGeom prst="rect">
              <a:avLst/>
            </a:prstGeom>
          </p:spPr>
        </p:pic>
        <p:pic>
          <p:nvPicPr>
            <p:cNvPr id="393" name="Picture 392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3746793" y="7736276"/>
              <a:ext cx="457272" cy="457272"/>
            </a:xfrm>
            <a:prstGeom prst="rect">
              <a:avLst/>
            </a:prstGeom>
          </p:spPr>
        </p:pic>
        <p:pic>
          <p:nvPicPr>
            <p:cNvPr id="1070" name="Picture 46" descr="Portfolio Icons - Download Free Vector Icons | Noun Project"/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64417" y="7503844"/>
              <a:ext cx="568191" cy="568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72" name="Picture 48" descr="design-system-icon-final-demo - Actis Technologies"/>
            <p:cNvPicPr>
              <a:picLocks noChangeAspect="1" noChangeArrowheads="1"/>
            </p:cNvPicPr>
            <p:nvPr/>
          </p:nvPicPr>
          <p:blipFill>
            <a:blip r:embed="rId24" cstate="hqprint"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9767" y="6173814"/>
              <a:ext cx="627228" cy="7079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74" name="Picture 50" descr="Exam - Free education icons"/>
            <p:cNvPicPr>
              <a:picLocks noChangeAspect="1" noChangeArrowheads="1"/>
            </p:cNvPicPr>
            <p:nvPr/>
          </p:nvPicPr>
          <p:blipFill>
            <a:blip r:embed="rId25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06224" y="6150999"/>
              <a:ext cx="629541" cy="6295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95" name="Straight Connector 394">
              <a:extLst>
                <a:ext uri="{FF2B5EF4-FFF2-40B4-BE49-F238E27FC236}">
                  <a16:creationId xmlns:a16="http://schemas.microsoft.com/office/drawing/2014/main" id="{4CC002DE-C161-49F7-A4D2-37E66DF8EF1A}"/>
                </a:ext>
              </a:extLst>
            </p:cNvPr>
            <p:cNvCxnSpPr>
              <a:cxnSpLocks/>
            </p:cNvCxnSpPr>
            <p:nvPr/>
          </p:nvCxnSpPr>
          <p:spPr>
            <a:xfrm>
              <a:off x="2456982" y="6737895"/>
              <a:ext cx="23712" cy="283373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Straight Connector 395">
              <a:extLst>
                <a:ext uri="{FF2B5EF4-FFF2-40B4-BE49-F238E27FC236}">
                  <a16:creationId xmlns:a16="http://schemas.microsoft.com/office/drawing/2014/main" id="{4CC002DE-C161-49F7-A4D2-37E66DF8EF1A}"/>
                </a:ext>
              </a:extLst>
            </p:cNvPr>
            <p:cNvCxnSpPr>
              <a:cxnSpLocks/>
            </p:cNvCxnSpPr>
            <p:nvPr/>
          </p:nvCxnSpPr>
          <p:spPr>
            <a:xfrm>
              <a:off x="3478964" y="6643312"/>
              <a:ext cx="23712" cy="283373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Straight Connector 397">
              <a:extLst>
                <a:ext uri="{FF2B5EF4-FFF2-40B4-BE49-F238E27FC236}">
                  <a16:creationId xmlns:a16="http://schemas.microsoft.com/office/drawing/2014/main" id="{4CC002DE-C161-49F7-A4D2-37E66DF8EF1A}"/>
                </a:ext>
              </a:extLst>
            </p:cNvPr>
            <p:cNvCxnSpPr>
              <a:cxnSpLocks/>
            </p:cNvCxnSpPr>
            <p:nvPr/>
          </p:nvCxnSpPr>
          <p:spPr>
            <a:xfrm>
              <a:off x="4874372" y="6615812"/>
              <a:ext cx="23712" cy="283373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Straight Connector 398">
              <a:extLst>
                <a:ext uri="{FF2B5EF4-FFF2-40B4-BE49-F238E27FC236}">
                  <a16:creationId xmlns:a16="http://schemas.microsoft.com/office/drawing/2014/main" id="{4CC002DE-C161-49F7-A4D2-37E66DF8EF1A}"/>
                </a:ext>
              </a:extLst>
            </p:cNvPr>
            <p:cNvCxnSpPr>
              <a:cxnSpLocks/>
            </p:cNvCxnSpPr>
            <p:nvPr/>
          </p:nvCxnSpPr>
          <p:spPr>
            <a:xfrm>
              <a:off x="1315375" y="6790021"/>
              <a:ext cx="23712" cy="283373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Straight Connector 399">
              <a:extLst>
                <a:ext uri="{FF2B5EF4-FFF2-40B4-BE49-F238E27FC236}">
                  <a16:creationId xmlns:a16="http://schemas.microsoft.com/office/drawing/2014/main" id="{4CC002DE-C161-49F7-A4D2-37E66DF8EF1A}"/>
                </a:ext>
              </a:extLst>
            </p:cNvPr>
            <p:cNvCxnSpPr>
              <a:cxnSpLocks/>
            </p:cNvCxnSpPr>
            <p:nvPr/>
          </p:nvCxnSpPr>
          <p:spPr>
            <a:xfrm>
              <a:off x="775182" y="7382030"/>
              <a:ext cx="305587" cy="197954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Straight Connector 400">
              <a:extLst>
                <a:ext uri="{FF2B5EF4-FFF2-40B4-BE49-F238E27FC236}">
                  <a16:creationId xmlns:a16="http://schemas.microsoft.com/office/drawing/2014/main" id="{4CC002DE-C161-49F7-A4D2-37E66DF8EF1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560314" y="7434042"/>
              <a:ext cx="296669" cy="114279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Straight Connector 401">
              <a:extLst>
                <a:ext uri="{FF2B5EF4-FFF2-40B4-BE49-F238E27FC236}">
                  <a16:creationId xmlns:a16="http://schemas.microsoft.com/office/drawing/2014/main" id="{4CC002DE-C161-49F7-A4D2-37E66DF8EF1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987414" y="7385108"/>
              <a:ext cx="1605" cy="181842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Straight Connector 402">
              <a:extLst>
                <a:ext uri="{FF2B5EF4-FFF2-40B4-BE49-F238E27FC236}">
                  <a16:creationId xmlns:a16="http://schemas.microsoft.com/office/drawing/2014/main" id="{4CC002DE-C161-49F7-A4D2-37E66DF8EF1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925086" y="7362936"/>
              <a:ext cx="63912" cy="215114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Straight Connector 403">
              <a:extLst>
                <a:ext uri="{FF2B5EF4-FFF2-40B4-BE49-F238E27FC236}">
                  <a16:creationId xmlns:a16="http://schemas.microsoft.com/office/drawing/2014/main" id="{4CC002DE-C161-49F7-A4D2-37E66DF8EF1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744353" y="7358287"/>
              <a:ext cx="63912" cy="215114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76" name="Picture 52" descr="Black time icon - Free black time icons"/>
            <p:cNvPicPr>
              <a:picLocks noChangeAspect="1" noChangeArrowheads="1"/>
            </p:cNvPicPr>
            <p:nvPr/>
          </p:nvPicPr>
          <p:blipFill>
            <a:blip r:embed="rId2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7633" y="12806416"/>
              <a:ext cx="387600" cy="387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6" name="TextBox 154">
              <a:extLst>
                <a:ext uri="{FF2B5EF4-FFF2-40B4-BE49-F238E27FC236}">
                  <a16:creationId xmlns:a16="http://schemas.microsoft.com/office/drawing/2014/main" id="{19668791-732E-4BFE-99BA-FB2087C066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05798" y="11147005"/>
              <a:ext cx="888374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Artist </a:t>
              </a:r>
            </a:p>
            <a:p>
              <a:pPr eaLnBrk="1" hangingPunct="1"/>
              <a:r>
                <a:rPr lang="en-US" altLang="en-US" sz="800" dirty="0"/>
                <a:t>Research – Experimental photographers</a:t>
              </a:r>
            </a:p>
          </p:txBody>
        </p:sp>
        <p:cxnSp>
          <p:nvCxnSpPr>
            <p:cNvPr id="407" name="Straight Connector 406">
              <a:extLst>
                <a:ext uri="{FF2B5EF4-FFF2-40B4-BE49-F238E27FC236}">
                  <a16:creationId xmlns:a16="http://schemas.microsoft.com/office/drawing/2014/main" id="{C11C1AEA-6A91-46E6-B119-093DC0BEC95E}"/>
                </a:ext>
              </a:extLst>
            </p:cNvPr>
            <p:cNvCxnSpPr>
              <a:cxnSpLocks/>
            </p:cNvCxnSpPr>
            <p:nvPr/>
          </p:nvCxnSpPr>
          <p:spPr>
            <a:xfrm>
              <a:off x="2763479" y="13321815"/>
              <a:ext cx="23712" cy="283373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Straight Connector 407">
              <a:extLst>
                <a:ext uri="{FF2B5EF4-FFF2-40B4-BE49-F238E27FC236}">
                  <a16:creationId xmlns:a16="http://schemas.microsoft.com/office/drawing/2014/main" id="{D17B63FF-6374-40EF-9DB2-A3D563D97AA9}"/>
                </a:ext>
              </a:extLst>
            </p:cNvPr>
            <p:cNvCxnSpPr>
              <a:cxnSpLocks/>
            </p:cNvCxnSpPr>
            <p:nvPr/>
          </p:nvCxnSpPr>
          <p:spPr>
            <a:xfrm>
              <a:off x="3574449" y="13347762"/>
              <a:ext cx="23712" cy="283373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9" name="TextBox 154">
              <a:extLst>
                <a:ext uri="{FF2B5EF4-FFF2-40B4-BE49-F238E27FC236}">
                  <a16:creationId xmlns:a16="http://schemas.microsoft.com/office/drawing/2014/main" id="{CB7D4D7D-E4A0-416E-BAB2-769957676D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38069" y="11309003"/>
              <a:ext cx="121501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Take own images to link to chosen topic</a:t>
              </a:r>
            </a:p>
          </p:txBody>
        </p:sp>
        <p:cxnSp>
          <p:nvCxnSpPr>
            <p:cNvPr id="410" name="Straight Connector 409">
              <a:extLst>
                <a:ext uri="{FF2B5EF4-FFF2-40B4-BE49-F238E27FC236}">
                  <a16:creationId xmlns:a16="http://schemas.microsoft.com/office/drawing/2014/main" id="{8CB5E09B-B14F-4435-AD87-DBD5ECCC988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105334" y="14035696"/>
              <a:ext cx="190962" cy="156607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Straight Connector 410">
              <a:extLst>
                <a:ext uri="{FF2B5EF4-FFF2-40B4-BE49-F238E27FC236}">
                  <a16:creationId xmlns:a16="http://schemas.microsoft.com/office/drawing/2014/main" id="{7B0FCE16-7960-404E-806B-8E5BAE0A606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027555" y="11742906"/>
              <a:ext cx="85672" cy="245428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Straight Connector 411">
              <a:extLst>
                <a:ext uri="{FF2B5EF4-FFF2-40B4-BE49-F238E27FC236}">
                  <a16:creationId xmlns:a16="http://schemas.microsoft.com/office/drawing/2014/main" id="{EE668BBB-7DA7-4B24-A0DF-4B21978ADA4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146795" y="12135970"/>
              <a:ext cx="85672" cy="245428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3" name="TextBox 154">
              <a:extLst>
                <a:ext uri="{FF2B5EF4-FFF2-40B4-BE49-F238E27FC236}">
                  <a16:creationId xmlns:a16="http://schemas.microsoft.com/office/drawing/2014/main" id="{15DD8FD4-24D2-442F-B92B-FE56B0753B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83276" y="13153635"/>
              <a:ext cx="975435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ISO</a:t>
              </a:r>
            </a:p>
          </p:txBody>
        </p:sp>
        <p:cxnSp>
          <p:nvCxnSpPr>
            <p:cNvPr id="213" name="Straight Connector 212">
              <a:extLst>
                <a:ext uri="{FF2B5EF4-FFF2-40B4-BE49-F238E27FC236}">
                  <a16:creationId xmlns:a16="http://schemas.microsoft.com/office/drawing/2014/main" id="{EA1C03C2-8E4C-4D1D-AAAE-7BE4130DC69F}"/>
                </a:ext>
              </a:extLst>
            </p:cNvPr>
            <p:cNvCxnSpPr>
              <a:cxnSpLocks/>
            </p:cNvCxnSpPr>
            <p:nvPr/>
          </p:nvCxnSpPr>
          <p:spPr>
            <a:xfrm>
              <a:off x="7845815" y="13489448"/>
              <a:ext cx="127941" cy="228660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Straight Connector 413">
              <a:extLst>
                <a:ext uri="{FF2B5EF4-FFF2-40B4-BE49-F238E27FC236}">
                  <a16:creationId xmlns:a16="http://schemas.microsoft.com/office/drawing/2014/main" id="{58E565F0-9F0D-4827-A2A2-D4F97E56486D}"/>
                </a:ext>
              </a:extLst>
            </p:cNvPr>
            <p:cNvCxnSpPr>
              <a:cxnSpLocks/>
            </p:cNvCxnSpPr>
            <p:nvPr/>
          </p:nvCxnSpPr>
          <p:spPr>
            <a:xfrm>
              <a:off x="6641928" y="13361398"/>
              <a:ext cx="23712" cy="283373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>
              <a:extLst>
                <a:ext uri="{FF2B5EF4-FFF2-40B4-BE49-F238E27FC236}">
                  <a16:creationId xmlns:a16="http://schemas.microsoft.com/office/drawing/2014/main" id="{4CC002DE-C161-49F7-A4D2-37E66DF8EF1A}"/>
                </a:ext>
              </a:extLst>
            </p:cNvPr>
            <p:cNvCxnSpPr>
              <a:cxnSpLocks/>
            </p:cNvCxnSpPr>
            <p:nvPr/>
          </p:nvCxnSpPr>
          <p:spPr>
            <a:xfrm>
              <a:off x="1454764" y="10031345"/>
              <a:ext cx="23712" cy="283373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Straight Connector 414">
              <a:extLst>
                <a:ext uri="{FF2B5EF4-FFF2-40B4-BE49-F238E27FC236}">
                  <a16:creationId xmlns:a16="http://schemas.microsoft.com/office/drawing/2014/main" id="{55EAEF3F-017C-4D21-A7E4-8BDC8865895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8894" y="8322768"/>
              <a:ext cx="210627" cy="177605"/>
            </a:xfrm>
            <a:prstGeom prst="line">
              <a:avLst/>
            </a:prstGeom>
            <a:ln w="19050">
              <a:solidFill>
                <a:schemeClr val="accent6">
                  <a:lumMod val="60000"/>
                  <a:lumOff val="40000"/>
                </a:schemeClr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6" name="TextBox 154">
              <a:extLst>
                <a:ext uri="{FF2B5EF4-FFF2-40B4-BE49-F238E27FC236}">
                  <a16:creationId xmlns:a16="http://schemas.microsoft.com/office/drawing/2014/main" id="{AF192503-8A7D-49C7-B79F-EAF1287B2B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09116" y="9819838"/>
              <a:ext cx="1215017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093788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800" dirty="0"/>
                <a:t>Experimentation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76348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9448</TotalTime>
  <Words>301</Words>
  <Application>Microsoft Office PowerPoint</Application>
  <PresentationFormat>Custom</PresentationFormat>
  <Paragraphs>120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 Condensed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J Cowell</cp:lastModifiedBy>
  <cp:revision>418</cp:revision>
  <cp:lastPrinted>2020-06-03T09:37:56Z</cp:lastPrinted>
  <dcterms:created xsi:type="dcterms:W3CDTF">2018-02-08T08:28:53Z</dcterms:created>
  <dcterms:modified xsi:type="dcterms:W3CDTF">2024-04-18T08:39:19Z</dcterms:modified>
</cp:coreProperties>
</file>