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61" r:id="rId2"/>
  </p:sldIdLst>
  <p:sldSz cx="9720263" cy="17640300"/>
  <p:notesSz cx="6797675" cy="9926638"/>
  <p:defaultTextStyle>
    <a:defPPr>
      <a:defRPr lang="en-US"/>
    </a:defPPr>
    <a:lvl1pPr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6100" indent="-88900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3788" indent="-179388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41475" indent="-269875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7575" indent="-358775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B5A"/>
    <a:srgbClr val="217C88"/>
    <a:srgbClr val="33CCCC"/>
    <a:srgbClr val="971B37"/>
    <a:srgbClr val="66FF33"/>
    <a:srgbClr val="00B050"/>
    <a:srgbClr val="144856"/>
    <a:srgbClr val="175A68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90" autoAdjust="0"/>
    <p:restoredTop sz="91788" autoAdjust="0"/>
  </p:normalViewPr>
  <p:slideViewPr>
    <p:cSldViewPr snapToGrid="0">
      <p:cViewPr varScale="1">
        <p:scale>
          <a:sx n="41" d="100"/>
          <a:sy n="41" d="100"/>
        </p:scale>
        <p:origin x="42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429BEA-25BE-410D-BE5E-4E1FB9B7AF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3D4BE-B55E-433A-9C17-511AFFCFCE8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09C514-2D65-4674-BC07-189380C6D537}" type="datetimeFigureOut">
              <a:rPr lang="en-US"/>
              <a:pPr>
                <a:defRPr/>
              </a:pPr>
              <a:t>4/18/2024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967AAB-A8DA-45DD-BCF9-C6AC8AC5E7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2EA3B57-EB49-4D5E-852F-16269B95C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28A05-BF62-4626-BD75-75C131079B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DC305-D814-4CC6-80FB-2B57E0F779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974AD2-CA02-4F32-B9B2-45969E5EE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94E07EB-7754-4D6C-A7A1-2E61BC77E1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B3009F-D282-44BC-9872-11F5120BD9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21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4CF9CA8-F906-4E44-816D-E4338D139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75E980-EC14-4530-9A05-2CC370F24BEF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1434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E1361-4954-4796-A70B-D500E73C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AFEB-37FA-430C-9994-82C802A49526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513B4-4BC7-4F6A-B5E8-D2C28B32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CE5E3-4F27-45AD-BE67-7F45754B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1E4D-C462-460E-AF3B-F1AE0893E9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972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34FC3-D62B-4C48-AA2A-D50CF42A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1B2A-C51A-492E-A2C5-49601B97E846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DA28D-71DD-4D74-84BF-C2A9D9D2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2395E-05F1-4635-9DC7-67FEAEF3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884C-F9B9-4C9F-ADA9-CA5A25186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154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225E8-70BB-4325-A0F7-C1608CC9A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29D4-DE73-4527-B243-35F454742C3E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37BCD-9A2E-4FF2-9630-B4337307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5D8DC-5087-4292-AD7C-713DE07F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6342-333D-47EC-879E-8D4DE1C9CE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940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22B21-D804-412A-AB43-77C106BE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B993-D04A-483F-8C93-FF02181A99CE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35D85-1F5E-431F-9F7B-A559D086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9ADF8-9896-435E-819F-37C90F85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CED7-45EB-4F8B-9FEC-C114A00693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3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3F834-BA4A-42C3-87F2-388C557A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8193-DD11-4FF3-A7DC-6673B3978C70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ECA7F-9A5E-43A2-8AE6-E310A394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2331D-31A4-42AD-9CC5-3B84E8D8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E26F-FBCE-403D-92D7-E7CB0F147A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74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F24E5A-1E44-491D-98CF-646982AE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E08E8-304F-45D1-B4EB-FD2CCE3F64C3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E8534A-50CB-4833-92C1-BEAD89DC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2FA9C4-4D68-47DC-B063-469A55BB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9CCB-7188-4756-AC36-13916F59C5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870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77F5CAD-1C50-46AB-B229-4D7C5CAE4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86A5-9268-4DEA-B1CA-6754B7A2FFCC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56DDB9-40CB-454B-81F9-79B8BF86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6B743A-12A8-48BB-A239-135C0DD3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C80A-2668-4121-95B0-04E4058C23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727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BA94AD-E937-4DF7-8538-D1BCF890D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DC25-882D-4C4E-9481-8C92F1177052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182D7F7-8CD8-413B-961C-D13D289B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7B5CF5-D746-42B4-A7BC-D20C9B7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8FF2-1AF6-44E3-A9DD-D7CECBB836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93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B26F96-E68D-48CC-BA9D-83287D88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2C34B-04B3-4619-98E4-66517C91066D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FEDA0E-B729-40F9-96C2-F83720E9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729279-3864-46AD-9BD3-94C2D1E9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0A6E-4CF8-453D-B8AB-1DD4DECFEC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19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453F03-61E2-4B85-859F-BCD2780D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C8424-CBFD-4382-B2CC-7C273E6796D2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00E6CC-9D61-48DB-8B4B-2CB3701D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B88A7E-B3BA-4265-8596-4CE9282C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8759-298B-4940-91BF-131EFC88DD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2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0BBF3B-FAD0-4EBE-A98C-71C32C3C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D856-3719-404D-B9A4-188AF8C44624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65AA3B-564A-4159-8EC0-D640F2BD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D08956-843F-45E1-849B-5A9FA08D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D0848-ADEC-4A1B-BCB8-4EC5EB9C29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753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3D356FE-BFCD-4C26-B1B5-90884A0A1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A8B62F4-BB5E-4D30-B90F-6EE250793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1F930-1228-48A5-A996-FE190E99B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8864F-2C3D-4182-8209-D250A5679695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DF96-A280-4963-80F7-C1178FDF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BCA99-F51B-4210-B955-28AD7ADDC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3B0456-36CA-4749-93FF-B5B9BA6A5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Rectangle 425">
            <a:extLst>
              <a:ext uri="{FF2B5EF4-FFF2-40B4-BE49-F238E27FC236}">
                <a16:creationId xmlns:a16="http://schemas.microsoft.com/office/drawing/2014/main" id="{6733A6DC-4046-4A3A-8907-60B203851FD7}"/>
              </a:ext>
            </a:extLst>
          </p:cNvPr>
          <p:cNvSpPr/>
          <p:nvPr/>
        </p:nvSpPr>
        <p:spPr>
          <a:xfrm>
            <a:off x="79154" y="36810"/>
            <a:ext cx="9561954" cy="17583150"/>
          </a:xfrm>
          <a:prstGeom prst="rect">
            <a:avLst/>
          </a:prstGeom>
          <a:solidFill>
            <a:schemeClr val="bg1"/>
          </a:solidFill>
          <a:ln w="165100">
            <a:solidFill>
              <a:srgbClr val="A7C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379CE6-5728-48EE-80CC-FA9102992F30}"/>
              </a:ext>
            </a:extLst>
          </p:cNvPr>
          <p:cNvSpPr/>
          <p:nvPr/>
        </p:nvSpPr>
        <p:spPr>
          <a:xfrm>
            <a:off x="1887700" y="2361683"/>
            <a:ext cx="6024562" cy="630238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37" name="Rectangle 436">
            <a:extLst>
              <a:ext uri="{FF2B5EF4-FFF2-40B4-BE49-F238E27FC236}">
                <a16:creationId xmlns:a16="http://schemas.microsoft.com/office/drawing/2014/main" id="{8E80D156-1C0F-4032-8BDC-C9079C950F4C}"/>
              </a:ext>
            </a:extLst>
          </p:cNvPr>
          <p:cNvSpPr/>
          <p:nvPr/>
        </p:nvSpPr>
        <p:spPr>
          <a:xfrm>
            <a:off x="4875952" y="5669015"/>
            <a:ext cx="3117447" cy="615822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68E336B5-DC48-4795-9FAB-3591766A916F}"/>
              </a:ext>
            </a:extLst>
          </p:cNvPr>
          <p:cNvSpPr/>
          <p:nvPr/>
        </p:nvSpPr>
        <p:spPr>
          <a:xfrm>
            <a:off x="7837650" y="3295133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3B6D7AD9-F0A2-4BBE-8C25-2D98C94A4F8E}"/>
              </a:ext>
            </a:extLst>
          </p:cNvPr>
          <p:cNvSpPr/>
          <p:nvPr/>
        </p:nvSpPr>
        <p:spPr>
          <a:xfrm rot="16200000">
            <a:off x="1055849" y="2253734"/>
            <a:ext cx="936625" cy="736600"/>
          </a:xfrm>
          <a:prstGeom prst="triangle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3215" name="TextBox 292">
            <a:extLst>
              <a:ext uri="{FF2B5EF4-FFF2-40B4-BE49-F238E27FC236}">
                <a16:creationId xmlns:a16="http://schemas.microsoft.com/office/drawing/2014/main" id="{4DED4934-0B27-4A45-8D46-419C39F2C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641" y="3804071"/>
            <a:ext cx="12033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Research</a:t>
            </a: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3636C97F-38BD-479A-B9E3-D4A6445D9CEE}"/>
              </a:ext>
            </a:extLst>
          </p:cNvPr>
          <p:cNvCxnSpPr>
            <a:cxnSpLocks/>
          </p:cNvCxnSpPr>
          <p:nvPr/>
        </p:nvCxnSpPr>
        <p:spPr>
          <a:xfrm flipV="1">
            <a:off x="3173575" y="2845871"/>
            <a:ext cx="0" cy="42703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8AA8856B-27E5-49EE-8452-868007FD0F35}"/>
              </a:ext>
            </a:extLst>
          </p:cNvPr>
          <p:cNvCxnSpPr>
            <a:cxnSpLocks/>
          </p:cNvCxnSpPr>
          <p:nvPr/>
        </p:nvCxnSpPr>
        <p:spPr>
          <a:xfrm flipV="1">
            <a:off x="6688256" y="2851737"/>
            <a:ext cx="9022" cy="45232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0" name="TextBox 321">
            <a:extLst>
              <a:ext uri="{FF2B5EF4-FFF2-40B4-BE49-F238E27FC236}">
                <a16:creationId xmlns:a16="http://schemas.microsoft.com/office/drawing/2014/main" id="{456B0559-B9F8-4D58-B82A-6CE381742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7189" y="3241778"/>
            <a:ext cx="1108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Designers, Classics, Icons and styles</a:t>
            </a:r>
          </a:p>
        </p:txBody>
      </p:sp>
      <p:sp>
        <p:nvSpPr>
          <p:cNvPr id="3245" name="TextBox 365">
            <a:extLst>
              <a:ext uri="{FF2B5EF4-FFF2-40B4-BE49-F238E27FC236}">
                <a16:creationId xmlns:a16="http://schemas.microsoft.com/office/drawing/2014/main" id="{5977D23B-7BD3-4F00-9C83-C0C090D45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948" y="3284781"/>
            <a:ext cx="733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High level making skills</a:t>
            </a:r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C5342004-95B6-4112-AC7F-99453558F7A3}"/>
              </a:ext>
            </a:extLst>
          </p:cNvPr>
          <p:cNvCxnSpPr>
            <a:cxnSpLocks/>
          </p:cNvCxnSpPr>
          <p:nvPr/>
        </p:nvCxnSpPr>
        <p:spPr>
          <a:xfrm flipV="1">
            <a:off x="5374768" y="2837774"/>
            <a:ext cx="0" cy="352584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7" name="TextBox 368">
            <a:extLst>
              <a:ext uri="{FF2B5EF4-FFF2-40B4-BE49-F238E27FC236}">
                <a16:creationId xmlns:a16="http://schemas.microsoft.com/office/drawing/2014/main" id="{9431BB28-527B-40AE-BA34-B46089A9A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554" y="3364508"/>
            <a:ext cx="6508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Testing </a:t>
            </a: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514AD18C-FCA3-461E-AF1A-C7EFC5B54DB5}"/>
              </a:ext>
            </a:extLst>
          </p:cNvPr>
          <p:cNvCxnSpPr>
            <a:cxnSpLocks/>
          </p:cNvCxnSpPr>
          <p:nvPr/>
        </p:nvCxnSpPr>
        <p:spPr>
          <a:xfrm flipV="1">
            <a:off x="6079473" y="2892704"/>
            <a:ext cx="2497" cy="76779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C51158D2-6E98-4B2E-B517-849B3B9149CB}"/>
              </a:ext>
            </a:extLst>
          </p:cNvPr>
          <p:cNvCxnSpPr>
            <a:cxnSpLocks/>
          </p:cNvCxnSpPr>
          <p:nvPr/>
        </p:nvCxnSpPr>
        <p:spPr>
          <a:xfrm flipV="1">
            <a:off x="4791140" y="2806467"/>
            <a:ext cx="9792" cy="812736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83908F18-5611-4747-B915-B9EB76BAFF35}"/>
              </a:ext>
            </a:extLst>
          </p:cNvPr>
          <p:cNvCxnSpPr>
            <a:cxnSpLocks/>
            <a:stCxn id="3461" idx="0"/>
          </p:cNvCxnSpPr>
          <p:nvPr/>
        </p:nvCxnSpPr>
        <p:spPr>
          <a:xfrm flipH="1" flipV="1">
            <a:off x="4394059" y="2857667"/>
            <a:ext cx="7938" cy="26511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4" name="TextBox 388">
            <a:extLst>
              <a:ext uri="{FF2B5EF4-FFF2-40B4-BE49-F238E27FC236}">
                <a16:creationId xmlns:a16="http://schemas.microsoft.com/office/drawing/2014/main" id="{75D93589-CCB3-4C0A-888E-34B7B9059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667" y="3641382"/>
            <a:ext cx="10064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CAD/CAM</a:t>
            </a: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16FFB468-4714-4FF4-91AB-67C5C6EFE8C5}"/>
              </a:ext>
            </a:extLst>
          </p:cNvPr>
          <p:cNvCxnSpPr>
            <a:cxnSpLocks/>
          </p:cNvCxnSpPr>
          <p:nvPr/>
        </p:nvCxnSpPr>
        <p:spPr>
          <a:xfrm flipH="1" flipV="1">
            <a:off x="3799050" y="2912546"/>
            <a:ext cx="14287" cy="69532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6" name="TextBox 392">
            <a:extLst>
              <a:ext uri="{FF2B5EF4-FFF2-40B4-BE49-F238E27FC236}">
                <a16:creationId xmlns:a16="http://schemas.microsoft.com/office/drawing/2014/main" id="{06F1921F-A7B9-49E1-9114-B016D2162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9587" y="3553896"/>
            <a:ext cx="1500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Cutting/shaping/finishing Materials</a:t>
            </a:r>
          </a:p>
        </p:txBody>
      </p: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21BD5F9-330F-470A-A3B5-B792F81971E0}"/>
              </a:ext>
            </a:extLst>
          </p:cNvPr>
          <p:cNvCxnSpPr>
            <a:cxnSpLocks/>
          </p:cNvCxnSpPr>
          <p:nvPr/>
        </p:nvCxnSpPr>
        <p:spPr>
          <a:xfrm flipH="1" flipV="1">
            <a:off x="2676687" y="2904608"/>
            <a:ext cx="22225" cy="93345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8" name="TextBox 394">
            <a:extLst>
              <a:ext uri="{FF2B5EF4-FFF2-40B4-BE49-F238E27FC236}">
                <a16:creationId xmlns:a16="http://schemas.microsoft.com/office/drawing/2014/main" id="{36A369C7-02B2-4B1A-B7FB-3A1355D1A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4246" y="3393813"/>
            <a:ext cx="149860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Design process</a:t>
            </a:r>
          </a:p>
        </p:txBody>
      </p: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3AD79FDE-6070-407F-A602-DFD3C858483C}"/>
              </a:ext>
            </a:extLst>
          </p:cNvPr>
          <p:cNvCxnSpPr>
            <a:cxnSpLocks/>
          </p:cNvCxnSpPr>
          <p:nvPr/>
        </p:nvCxnSpPr>
        <p:spPr>
          <a:xfrm flipH="1" flipV="1">
            <a:off x="2148050" y="2855396"/>
            <a:ext cx="15875" cy="55403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0" name="TextBox 1">
            <a:extLst>
              <a:ext uri="{FF2B5EF4-FFF2-40B4-BE49-F238E27FC236}">
                <a16:creationId xmlns:a16="http://schemas.microsoft.com/office/drawing/2014/main" id="{6623AFA9-CEE6-4093-B3B7-670B9D63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41" y="371340"/>
            <a:ext cx="491971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3200" b="1" dirty="0"/>
              <a:t>3D Design</a:t>
            </a:r>
          </a:p>
          <a:p>
            <a:r>
              <a:rPr lang="en-GB" altLang="en-US" sz="3200" b="1" dirty="0"/>
              <a:t>KS4 Learning Journey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D57B9A-E7D3-46AC-98F9-54BE883E7D98}"/>
              </a:ext>
            </a:extLst>
          </p:cNvPr>
          <p:cNvSpPr/>
          <p:nvPr/>
        </p:nvSpPr>
        <p:spPr>
          <a:xfrm>
            <a:off x="230188" y="17213263"/>
            <a:ext cx="9234487" cy="331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33" name="TextBox 2">
            <a:extLst>
              <a:ext uri="{FF2B5EF4-FFF2-40B4-BE49-F238E27FC236}">
                <a16:creationId xmlns:a16="http://schemas.microsoft.com/office/drawing/2014/main" id="{4228DA3B-A373-4570-9642-BD42B8CD1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17141825"/>
            <a:ext cx="9413875" cy="461665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solidFill>
                  <a:schemeClr val="bg1"/>
                </a:solidFill>
              </a:rPr>
              <a:t>Service   •   Prayer   •   Achieve   •   Respect </a:t>
            </a:r>
          </a:p>
        </p:txBody>
      </p:sp>
      <p:sp>
        <p:nvSpPr>
          <p:cNvPr id="467" name="Triangle 45">
            <a:extLst>
              <a:ext uri="{FF2B5EF4-FFF2-40B4-BE49-F238E27FC236}">
                <a16:creationId xmlns:a16="http://schemas.microsoft.com/office/drawing/2014/main" id="{F4A73D32-DE41-4EEA-A1A3-B2E032C1B28C}"/>
              </a:ext>
            </a:extLst>
          </p:cNvPr>
          <p:cNvSpPr/>
          <p:nvPr/>
        </p:nvSpPr>
        <p:spPr>
          <a:xfrm rot="5400000">
            <a:off x="7786056" y="2352952"/>
            <a:ext cx="938212" cy="736600"/>
          </a:xfrm>
          <a:prstGeom prst="triangle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3461" name="TextBox 388">
            <a:extLst>
              <a:ext uri="{FF2B5EF4-FFF2-40B4-BE49-F238E27FC236}">
                <a16:creationId xmlns:a16="http://schemas.microsoft.com/office/drawing/2014/main" id="{DDABE900-4DF4-45D6-AD36-C1C6E27B4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759" y="3122779"/>
            <a:ext cx="10064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Modelling</a:t>
            </a:r>
          </a:p>
        </p:txBody>
      </p:sp>
      <p:sp>
        <p:nvSpPr>
          <p:cNvPr id="3462" name="TextBox 365">
            <a:extLst>
              <a:ext uri="{FF2B5EF4-FFF2-40B4-BE49-F238E27FC236}">
                <a16:creationId xmlns:a16="http://schemas.microsoft.com/office/drawing/2014/main" id="{7FD5F2D3-4587-4A0A-B11F-94643FEFF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014" y="3684258"/>
            <a:ext cx="92878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Development</a:t>
            </a:r>
          </a:p>
        </p:txBody>
      </p:sp>
      <p:sp>
        <p:nvSpPr>
          <p:cNvPr id="3463" name="TextBox 394">
            <a:extLst>
              <a:ext uri="{FF2B5EF4-FFF2-40B4-BE49-F238E27FC236}">
                <a16:creationId xmlns:a16="http://schemas.microsoft.com/office/drawing/2014/main" id="{F52B405A-AFC8-4161-9E59-1D55579FF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8725" y="3277671"/>
            <a:ext cx="1500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Annotation</a:t>
            </a:r>
          </a:p>
        </p:txBody>
      </p: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8163C2B0-DB00-4B92-8AC5-1981B6F094DE}"/>
              </a:ext>
            </a:extLst>
          </p:cNvPr>
          <p:cNvCxnSpPr>
            <a:cxnSpLocks/>
          </p:cNvCxnSpPr>
          <p:nvPr/>
        </p:nvCxnSpPr>
        <p:spPr>
          <a:xfrm flipV="1">
            <a:off x="7753859" y="2874447"/>
            <a:ext cx="15529" cy="408054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>
            <a:extLst>
              <a:ext uri="{FF2B5EF4-FFF2-40B4-BE49-F238E27FC236}">
                <a16:creationId xmlns:a16="http://schemas.microsoft.com/office/drawing/2014/main" id="{208374C4-F914-4AD6-9D6D-051B7C2858FE}"/>
              </a:ext>
            </a:extLst>
          </p:cNvPr>
          <p:cNvCxnSpPr>
            <a:cxnSpLocks/>
          </p:cNvCxnSpPr>
          <p:nvPr/>
        </p:nvCxnSpPr>
        <p:spPr>
          <a:xfrm flipV="1">
            <a:off x="7207176" y="2874448"/>
            <a:ext cx="16609" cy="786889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0" name="TextBox 2">
            <a:extLst>
              <a:ext uri="{FF2B5EF4-FFF2-40B4-BE49-F238E27FC236}">
                <a16:creationId xmlns:a16="http://schemas.microsoft.com/office/drawing/2014/main" id="{5B94C839-07EF-4AF1-8C6C-3DBD4E9D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35" y="2392489"/>
            <a:ext cx="54577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</a:rPr>
              <a:t>Understanding and Applying 3Ddesign Skills </a:t>
            </a:r>
          </a:p>
        </p:txBody>
      </p:sp>
      <p:sp>
        <p:nvSpPr>
          <p:cNvPr id="3511" name="TextBox 4">
            <a:extLst>
              <a:ext uri="{FF2B5EF4-FFF2-40B4-BE49-F238E27FC236}">
                <a16:creationId xmlns:a16="http://schemas.microsoft.com/office/drawing/2014/main" id="{604D3903-48DD-4247-B700-AD070D82542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250318" y="2557224"/>
            <a:ext cx="998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800" dirty="0">
                <a:solidFill>
                  <a:schemeClr val="bg1"/>
                </a:solidFill>
              </a:rPr>
              <a:t>Year 10</a:t>
            </a:r>
          </a:p>
        </p:txBody>
      </p:sp>
      <p:sp>
        <p:nvSpPr>
          <p:cNvPr id="3512" name="TextBox 439">
            <a:extLst>
              <a:ext uri="{FF2B5EF4-FFF2-40B4-BE49-F238E27FC236}">
                <a16:creationId xmlns:a16="http://schemas.microsoft.com/office/drawing/2014/main" id="{2CA6D444-7F83-401D-96C7-897FDE15E66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492368" y="2592665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800" dirty="0">
                <a:solidFill>
                  <a:schemeClr val="bg1"/>
                </a:solidFill>
              </a:rPr>
              <a:t>Year 11</a:t>
            </a:r>
          </a:p>
        </p:txBody>
      </p:sp>
      <p:pic>
        <p:nvPicPr>
          <p:cNvPr id="493" name="Picture 492" descr="Letterhead 2017-Header">
            <a:extLst>
              <a:ext uri="{FF2B5EF4-FFF2-40B4-BE49-F238E27FC236}">
                <a16:creationId xmlns:a16="http://schemas.microsoft.com/office/drawing/2014/main" id="{9A6946FB-DD43-4D73-986A-C63E8D8A154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86" b="28701"/>
          <a:stretch/>
        </p:blipFill>
        <p:spPr bwMode="auto">
          <a:xfrm>
            <a:off x="5465478" y="431772"/>
            <a:ext cx="4007623" cy="1065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40" name="Block Arc 439">
            <a:extLst>
              <a:ext uri="{FF2B5EF4-FFF2-40B4-BE49-F238E27FC236}">
                <a16:creationId xmlns:a16="http://schemas.microsoft.com/office/drawing/2014/main" id="{C12A4F02-ABDC-4CEE-8C2F-0E4137D33BC8}"/>
              </a:ext>
            </a:extLst>
          </p:cNvPr>
          <p:cNvSpPr/>
          <p:nvPr/>
        </p:nvSpPr>
        <p:spPr>
          <a:xfrm rot="16200000">
            <a:off x="511659" y="12389873"/>
            <a:ext cx="2275583" cy="2193925"/>
          </a:xfrm>
          <a:prstGeom prst="blockArc">
            <a:avLst>
              <a:gd name="adj1" fmla="val 10643692"/>
              <a:gd name="adj2" fmla="val 156513"/>
              <a:gd name="adj3" fmla="val 28217"/>
            </a:avLst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74D324DA-4E19-4402-8FC7-7DD152A07424}"/>
              </a:ext>
            </a:extLst>
          </p:cNvPr>
          <p:cNvSpPr/>
          <p:nvPr/>
        </p:nvSpPr>
        <p:spPr>
          <a:xfrm>
            <a:off x="1647307" y="12336233"/>
            <a:ext cx="6423769" cy="628189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87" name="Block Arc 486">
            <a:extLst>
              <a:ext uri="{FF2B5EF4-FFF2-40B4-BE49-F238E27FC236}">
                <a16:creationId xmlns:a16="http://schemas.microsoft.com/office/drawing/2014/main" id="{BBCE8FCD-85E3-4ADE-A526-CAE84B81BE5E}"/>
              </a:ext>
            </a:extLst>
          </p:cNvPr>
          <p:cNvSpPr/>
          <p:nvPr/>
        </p:nvSpPr>
        <p:spPr>
          <a:xfrm rot="16200000">
            <a:off x="567048" y="9015021"/>
            <a:ext cx="2299612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488" name="Rectangle 487">
            <a:extLst>
              <a:ext uri="{FF2B5EF4-FFF2-40B4-BE49-F238E27FC236}">
                <a16:creationId xmlns:a16="http://schemas.microsoft.com/office/drawing/2014/main" id="{7E808B51-C7F6-4C00-BD1C-90FE6975B36F}"/>
              </a:ext>
            </a:extLst>
          </p:cNvPr>
          <p:cNvSpPr/>
          <p:nvPr/>
        </p:nvSpPr>
        <p:spPr>
          <a:xfrm>
            <a:off x="1810974" y="10618407"/>
            <a:ext cx="6398362" cy="616081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89" name="Block Arc 488">
            <a:extLst>
              <a:ext uri="{FF2B5EF4-FFF2-40B4-BE49-F238E27FC236}">
                <a16:creationId xmlns:a16="http://schemas.microsoft.com/office/drawing/2014/main" id="{BBCBB5E7-0611-47B4-BE3E-EB8F33BB4312}"/>
              </a:ext>
            </a:extLst>
          </p:cNvPr>
          <p:cNvSpPr/>
          <p:nvPr/>
        </p:nvSpPr>
        <p:spPr>
          <a:xfrm rot="5400000" flipH="1">
            <a:off x="7040919" y="7336604"/>
            <a:ext cx="2345472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>
              <a:solidFill>
                <a:schemeClr val="tx1"/>
              </a:solidFill>
            </a:endParaRPr>
          </a:p>
        </p:txBody>
      </p:sp>
      <p:sp>
        <p:nvSpPr>
          <p:cNvPr id="496" name="Rectangle 495">
            <a:extLst>
              <a:ext uri="{FF2B5EF4-FFF2-40B4-BE49-F238E27FC236}">
                <a16:creationId xmlns:a16="http://schemas.microsoft.com/office/drawing/2014/main" id="{92FDDDBB-22F9-421E-B428-E7F5AE0ED2C5}"/>
              </a:ext>
            </a:extLst>
          </p:cNvPr>
          <p:cNvSpPr/>
          <p:nvPr/>
        </p:nvSpPr>
        <p:spPr>
          <a:xfrm>
            <a:off x="1714977" y="8973375"/>
            <a:ext cx="3036005" cy="613682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97" name="Block Arc 496">
            <a:extLst>
              <a:ext uri="{FF2B5EF4-FFF2-40B4-BE49-F238E27FC236}">
                <a16:creationId xmlns:a16="http://schemas.microsoft.com/office/drawing/2014/main" id="{3DDAA17A-F4AD-4979-9593-564E6F79A09D}"/>
              </a:ext>
            </a:extLst>
          </p:cNvPr>
          <p:cNvSpPr/>
          <p:nvPr/>
        </p:nvSpPr>
        <p:spPr>
          <a:xfrm rot="16200000">
            <a:off x="614304" y="5673012"/>
            <a:ext cx="2182178" cy="2193925"/>
          </a:xfrm>
          <a:prstGeom prst="blockArc">
            <a:avLst>
              <a:gd name="adj1" fmla="val 11035041"/>
              <a:gd name="adj2" fmla="val 156513"/>
              <a:gd name="adj3" fmla="val 28217"/>
            </a:avLst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498" name="Rectangle 497">
            <a:extLst>
              <a:ext uri="{FF2B5EF4-FFF2-40B4-BE49-F238E27FC236}">
                <a16:creationId xmlns:a16="http://schemas.microsoft.com/office/drawing/2014/main" id="{BC2DACD8-8EB1-4F96-A363-AC67AE507237}"/>
              </a:ext>
            </a:extLst>
          </p:cNvPr>
          <p:cNvSpPr/>
          <p:nvPr/>
        </p:nvSpPr>
        <p:spPr>
          <a:xfrm>
            <a:off x="4836441" y="7245456"/>
            <a:ext cx="3425855" cy="615608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02" name="Rectangle 501">
            <a:extLst>
              <a:ext uri="{FF2B5EF4-FFF2-40B4-BE49-F238E27FC236}">
                <a16:creationId xmlns:a16="http://schemas.microsoft.com/office/drawing/2014/main" id="{8E80D156-1C0F-4032-8BDC-C9079C950F4C}"/>
              </a:ext>
            </a:extLst>
          </p:cNvPr>
          <p:cNvSpPr/>
          <p:nvPr/>
        </p:nvSpPr>
        <p:spPr>
          <a:xfrm>
            <a:off x="1671005" y="5665018"/>
            <a:ext cx="3117447" cy="625826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03" name="Block Arc 502">
            <a:extLst>
              <a:ext uri="{FF2B5EF4-FFF2-40B4-BE49-F238E27FC236}">
                <a16:creationId xmlns:a16="http://schemas.microsoft.com/office/drawing/2014/main" id="{76C7E377-CBC3-400C-A4C6-615D134DABCF}"/>
              </a:ext>
            </a:extLst>
          </p:cNvPr>
          <p:cNvSpPr/>
          <p:nvPr/>
        </p:nvSpPr>
        <p:spPr>
          <a:xfrm rot="5400000" flipH="1">
            <a:off x="6971477" y="10694327"/>
            <a:ext cx="2334022" cy="2184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2FDDDBB-22F9-421E-B428-E7F5AE0ED2C5}"/>
              </a:ext>
            </a:extLst>
          </p:cNvPr>
          <p:cNvSpPr/>
          <p:nvPr/>
        </p:nvSpPr>
        <p:spPr>
          <a:xfrm>
            <a:off x="4926862" y="8982900"/>
            <a:ext cx="3377260" cy="613682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FC8A50B-98B6-4394-9E43-C9843A3D44F3}"/>
              </a:ext>
            </a:extLst>
          </p:cNvPr>
          <p:cNvSpPr/>
          <p:nvPr/>
        </p:nvSpPr>
        <p:spPr>
          <a:xfrm>
            <a:off x="4270478" y="8739314"/>
            <a:ext cx="1128562" cy="1039351"/>
          </a:xfrm>
          <a:prstGeom prst="ellipse">
            <a:avLst/>
          </a:prstGeom>
          <a:solidFill>
            <a:srgbClr val="217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4F6415DF-D367-4FE1-98D8-650C03B3A152}"/>
              </a:ext>
            </a:extLst>
          </p:cNvPr>
          <p:cNvSpPr/>
          <p:nvPr/>
        </p:nvSpPr>
        <p:spPr>
          <a:xfrm>
            <a:off x="4418909" y="8848395"/>
            <a:ext cx="841375" cy="8037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69" name="TextBox 53">
            <a:extLst>
              <a:ext uri="{FF2B5EF4-FFF2-40B4-BE49-F238E27FC236}">
                <a16:creationId xmlns:a16="http://schemas.microsoft.com/office/drawing/2014/main" id="{BA7B248D-9BF2-4EB7-A0F9-A4C1266E0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7471" y="8995298"/>
            <a:ext cx="927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latin typeface="Gill Sans MT Condensed" panose="020B0506020104020203" pitchFamily="34" charset="0"/>
              </a:rPr>
              <a:t>11</a:t>
            </a:r>
          </a:p>
        </p:txBody>
      </p:sp>
      <p:sp>
        <p:nvSpPr>
          <p:cNvPr id="70" name="TextBox 52">
            <a:extLst>
              <a:ext uri="{FF2B5EF4-FFF2-40B4-BE49-F238E27FC236}">
                <a16:creationId xmlns:a16="http://schemas.microsoft.com/office/drawing/2014/main" id="{8320BDB7-C9D9-4046-B079-AE8316DB8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6209" y="8882295"/>
            <a:ext cx="841375" cy="30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Gill Sans MT Condensed" panose="020B0506020104020203" pitchFamily="34" charset="0"/>
              </a:rPr>
              <a:t>YEAR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BC2DACD8-8EB1-4F96-A363-AC67AE507237}"/>
              </a:ext>
            </a:extLst>
          </p:cNvPr>
          <p:cNvSpPr/>
          <p:nvPr/>
        </p:nvSpPr>
        <p:spPr>
          <a:xfrm>
            <a:off x="1596034" y="7245455"/>
            <a:ext cx="3154949" cy="618971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FFDF22AA-2D71-4E9A-A29A-1141B00CFEE6}"/>
              </a:ext>
            </a:extLst>
          </p:cNvPr>
          <p:cNvSpPr/>
          <p:nvPr/>
        </p:nvSpPr>
        <p:spPr>
          <a:xfrm>
            <a:off x="7517328" y="5392789"/>
            <a:ext cx="1214437" cy="1252538"/>
          </a:xfrm>
          <a:prstGeom prst="ellipse">
            <a:avLst/>
          </a:prstGeom>
          <a:solidFill>
            <a:srgbClr val="217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D4BC5340-351F-40A9-8B86-1BDC15FBA4AA}"/>
              </a:ext>
            </a:extLst>
          </p:cNvPr>
          <p:cNvSpPr/>
          <p:nvPr/>
        </p:nvSpPr>
        <p:spPr>
          <a:xfrm>
            <a:off x="7637978" y="5502327"/>
            <a:ext cx="968375" cy="10287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75" name="TextBox 62">
            <a:extLst>
              <a:ext uri="{FF2B5EF4-FFF2-40B4-BE49-F238E27FC236}">
                <a16:creationId xmlns:a16="http://schemas.microsoft.com/office/drawing/2014/main" id="{DFC477A1-BFCD-457E-BDC3-87E4EEFD9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6553" y="5692827"/>
            <a:ext cx="93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b="1" dirty="0"/>
              <a:t>Exam &amp; Post – 16</a:t>
            </a:r>
          </a:p>
          <a:p>
            <a:pPr algn="ctr" eaLnBrk="1" hangingPunct="1"/>
            <a:r>
              <a:rPr lang="en-US" altLang="en-US" sz="1200" b="1" dirty="0"/>
              <a:t>Destination</a:t>
            </a:r>
          </a:p>
        </p:txBody>
      </p:sp>
      <p:sp>
        <p:nvSpPr>
          <p:cNvPr id="84" name="TextBox 52">
            <a:extLst>
              <a:ext uri="{FF2B5EF4-FFF2-40B4-BE49-F238E27FC236}">
                <a16:creationId xmlns:a16="http://schemas.microsoft.com/office/drawing/2014/main" id="{6310D50A-28EA-4BB9-9CC3-BD7A759E9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6738" y="10760761"/>
            <a:ext cx="3259137" cy="400110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Term 2</a:t>
            </a:r>
          </a:p>
        </p:txBody>
      </p:sp>
      <p:sp>
        <p:nvSpPr>
          <p:cNvPr id="85" name="TextBox 52">
            <a:extLst>
              <a:ext uri="{FF2B5EF4-FFF2-40B4-BE49-F238E27FC236}">
                <a16:creationId xmlns:a16="http://schemas.microsoft.com/office/drawing/2014/main" id="{6310D50A-28EA-4BB9-9CC3-BD7A759E9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467" y="9068897"/>
            <a:ext cx="1977654" cy="400110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Term 3</a:t>
            </a:r>
          </a:p>
        </p:txBody>
      </p:sp>
      <p:sp>
        <p:nvSpPr>
          <p:cNvPr id="86" name="TextBox 52">
            <a:extLst>
              <a:ext uri="{FF2B5EF4-FFF2-40B4-BE49-F238E27FC236}">
                <a16:creationId xmlns:a16="http://schemas.microsoft.com/office/drawing/2014/main" id="{6310D50A-28EA-4BB9-9CC3-BD7A759E9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449" y="9063678"/>
            <a:ext cx="2528145" cy="400110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Term 1</a:t>
            </a:r>
          </a:p>
        </p:txBody>
      </p:sp>
      <p:sp>
        <p:nvSpPr>
          <p:cNvPr id="87" name="TextBox 52">
            <a:extLst>
              <a:ext uri="{FF2B5EF4-FFF2-40B4-BE49-F238E27FC236}">
                <a16:creationId xmlns:a16="http://schemas.microsoft.com/office/drawing/2014/main" id="{6310D50A-28EA-4BB9-9CC3-BD7A759E9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211" y="7327533"/>
            <a:ext cx="1323192" cy="400110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Term 2</a:t>
            </a: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1024923" y="13301774"/>
            <a:ext cx="313825" cy="1184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Straight Connector 40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2284408" y="12810463"/>
            <a:ext cx="387836" cy="26921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4030642" y="12863978"/>
            <a:ext cx="13340" cy="21115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  <a:stCxn id="469" idx="0"/>
          </p:cNvCxnSpPr>
          <p:nvPr/>
        </p:nvCxnSpPr>
        <p:spPr>
          <a:xfrm flipH="1" flipV="1">
            <a:off x="5399040" y="12766926"/>
            <a:ext cx="57925" cy="28613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  <a:stCxn id="470" idx="0"/>
          </p:cNvCxnSpPr>
          <p:nvPr/>
        </p:nvCxnSpPr>
        <p:spPr>
          <a:xfrm flipH="1" flipV="1">
            <a:off x="6631252" y="12834448"/>
            <a:ext cx="29582" cy="251314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V="1">
            <a:off x="7690457" y="11108941"/>
            <a:ext cx="190742" cy="27719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7598123" y="12884976"/>
            <a:ext cx="199285" cy="251311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8889865" y="12463462"/>
            <a:ext cx="212465" cy="229468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>
            <a:off x="8716486" y="10774551"/>
            <a:ext cx="201079" cy="107696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7345897" y="10548078"/>
            <a:ext cx="15274" cy="26450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256" y="13620438"/>
            <a:ext cx="10525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Plasticine</a:t>
            </a:r>
          </a:p>
          <a:p>
            <a:pPr eaLnBrk="1" hangingPunct="1"/>
            <a:r>
              <a:rPr lang="en-US" altLang="en-US" sz="800" dirty="0"/>
              <a:t>Modelling</a:t>
            </a:r>
          </a:p>
        </p:txBody>
      </p:sp>
      <p:sp>
        <p:nvSpPr>
          <p:cNvPr id="288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4971" y="10264216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Developments</a:t>
            </a:r>
          </a:p>
        </p:txBody>
      </p: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1808479" y="9469561"/>
            <a:ext cx="206568" cy="19450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5010" y="8280214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Wood Joints</a:t>
            </a:r>
          </a:p>
        </p:txBody>
      </p:sp>
      <p:sp>
        <p:nvSpPr>
          <p:cNvPr id="323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771" y="8554826"/>
            <a:ext cx="61307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Personal Research</a:t>
            </a:r>
          </a:p>
        </p:txBody>
      </p: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>
            <a:off x="2237320" y="8888004"/>
            <a:ext cx="30415" cy="226883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Straight Connector 341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3582223" y="8837103"/>
            <a:ext cx="246923" cy="244158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314" y="9609293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Permanent Fixing</a:t>
            </a:r>
          </a:p>
        </p:txBody>
      </p:sp>
      <p:sp>
        <p:nvSpPr>
          <p:cNvPr id="347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177" y="9701955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 err="1"/>
              <a:t>Lasercutting</a:t>
            </a:r>
            <a:endParaRPr lang="en-US" altLang="en-US" sz="800" dirty="0"/>
          </a:p>
        </p:txBody>
      </p:sp>
      <p:cxnSp>
        <p:nvCxnSpPr>
          <p:cNvPr id="348" name="Straight Connector 347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V="1">
            <a:off x="3635127" y="9463148"/>
            <a:ext cx="284438" cy="20077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2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1454" y="8663166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Temporary Fixing</a:t>
            </a:r>
          </a:p>
        </p:txBody>
      </p: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V="1">
            <a:off x="5694185" y="9481928"/>
            <a:ext cx="35516" cy="247628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Connector 357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>
            <a:off x="6218143" y="8909814"/>
            <a:ext cx="40685" cy="20149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Straight Connector 359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6861237" y="9474079"/>
            <a:ext cx="67067" cy="23795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Connector 362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>
            <a:off x="7617635" y="8882018"/>
            <a:ext cx="40685" cy="20149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5561895" y="7707136"/>
            <a:ext cx="62981" cy="23197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Straight Connector 368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6363826" y="7205516"/>
            <a:ext cx="39667" cy="161683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>
            <a:off x="7977543" y="7127357"/>
            <a:ext cx="40685" cy="20149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Straight Connector 406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8457403" y="8522100"/>
            <a:ext cx="394729" cy="86239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Straight Connector 411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8291492" y="9444855"/>
            <a:ext cx="560640" cy="195886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4098353" y="7726156"/>
            <a:ext cx="62981" cy="23197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2664326" y="7726400"/>
            <a:ext cx="62981" cy="23197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V="1">
            <a:off x="738419" y="7374816"/>
            <a:ext cx="342937" cy="43020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3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23" y="7813011"/>
            <a:ext cx="10525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Artist/Movement Research</a:t>
            </a:r>
          </a:p>
        </p:txBody>
      </p: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3306650" y="7213133"/>
            <a:ext cx="39667" cy="161683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>
            <a:off x="1671006" y="7127357"/>
            <a:ext cx="145520" cy="200176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647392" y="5957887"/>
            <a:ext cx="285266" cy="43274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5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284" y="5737485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Development</a:t>
            </a:r>
          </a:p>
        </p:txBody>
      </p:sp>
      <p:sp>
        <p:nvSpPr>
          <p:cNvPr id="89" name="TextBox 52">
            <a:extLst>
              <a:ext uri="{FF2B5EF4-FFF2-40B4-BE49-F238E27FC236}">
                <a16:creationId xmlns:a16="http://schemas.microsoft.com/office/drawing/2014/main" id="{6310D50A-28EA-4BB9-9CC3-BD7A759E9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6869" y="5790574"/>
            <a:ext cx="1977654" cy="400110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Term 3</a:t>
            </a:r>
          </a:p>
        </p:txBody>
      </p: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V="1">
            <a:off x="2246692" y="6173913"/>
            <a:ext cx="29648" cy="21822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407" y="6408065"/>
            <a:ext cx="13151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Testing</a:t>
            </a:r>
          </a:p>
        </p:txBody>
      </p: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1615535" y="5669976"/>
            <a:ext cx="39667" cy="161683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7427" y="5449574"/>
            <a:ext cx="14986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Modelling</a:t>
            </a:r>
          </a:p>
        </p:txBody>
      </p: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>
            <a:off x="2884957" y="5617194"/>
            <a:ext cx="39667" cy="161683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2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49" y="5396792"/>
            <a:ext cx="14986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Practical samples</a:t>
            </a:r>
          </a:p>
        </p:txBody>
      </p: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H="1" flipV="1">
            <a:off x="3445187" y="6167447"/>
            <a:ext cx="34086" cy="269566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464" y="6437567"/>
            <a:ext cx="14986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Practical Practice</a:t>
            </a:r>
          </a:p>
        </p:txBody>
      </p: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E6C61435-D451-4CC3-908A-748BD0DA59CA}"/>
              </a:ext>
            </a:extLst>
          </p:cNvPr>
          <p:cNvCxnSpPr>
            <a:cxnSpLocks/>
          </p:cNvCxnSpPr>
          <p:nvPr/>
        </p:nvCxnSpPr>
        <p:spPr>
          <a:xfrm flipV="1">
            <a:off x="5329168" y="6139759"/>
            <a:ext cx="29648" cy="21822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6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0883" y="6373911"/>
            <a:ext cx="13151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Practical Exam</a:t>
            </a:r>
          </a:p>
        </p:txBody>
      </p:sp>
      <p:sp>
        <p:nvSpPr>
          <p:cNvPr id="461" name="TextBox 388">
            <a:extLst>
              <a:ext uri="{FF2B5EF4-FFF2-40B4-BE49-F238E27FC236}">
                <a16:creationId xmlns:a16="http://schemas.microsoft.com/office/drawing/2014/main" id="{DDABE900-4DF4-45D6-AD36-C1C6E27B4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571" y="3684717"/>
            <a:ext cx="1006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Manufacturing Processes</a:t>
            </a:r>
          </a:p>
        </p:txBody>
      </p:sp>
      <p:pic>
        <p:nvPicPr>
          <p:cNvPr id="476" name="Picture 4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9273" y="13321233"/>
            <a:ext cx="363926" cy="329773"/>
          </a:xfrm>
          <a:prstGeom prst="rect">
            <a:avLst/>
          </a:prstGeom>
        </p:spPr>
      </p:pic>
      <p:pic>
        <p:nvPicPr>
          <p:cNvPr id="477" name="Picture 4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514" y="10764348"/>
            <a:ext cx="363926" cy="329773"/>
          </a:xfrm>
          <a:prstGeom prst="rect">
            <a:avLst/>
          </a:prstGeom>
        </p:spPr>
      </p:pic>
      <p:pic>
        <p:nvPicPr>
          <p:cNvPr id="478" name="Picture 4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608" y="5223250"/>
            <a:ext cx="363926" cy="329773"/>
          </a:xfrm>
          <a:prstGeom prst="rect">
            <a:avLst/>
          </a:prstGeom>
        </p:spPr>
      </p:pic>
      <p:pic>
        <p:nvPicPr>
          <p:cNvPr id="481" name="Picture 480"/>
          <p:cNvPicPr>
            <a:picLocks noChangeAspect="1"/>
          </p:cNvPicPr>
          <p:nvPr/>
        </p:nvPicPr>
        <p:blipFill rotWithShape="1">
          <a:blip r:embed="rId5"/>
          <a:srcRect l="22212" t="20714" r="22404" b="26428"/>
          <a:stretch/>
        </p:blipFill>
        <p:spPr>
          <a:xfrm>
            <a:off x="5720468" y="13225779"/>
            <a:ext cx="308988" cy="317571"/>
          </a:xfrm>
          <a:prstGeom prst="rect">
            <a:avLst/>
          </a:prstGeom>
        </p:spPr>
      </p:pic>
      <p:pic>
        <p:nvPicPr>
          <p:cNvPr id="483" name="Picture 482"/>
          <p:cNvPicPr>
            <a:picLocks noChangeAspect="1"/>
          </p:cNvPicPr>
          <p:nvPr/>
        </p:nvPicPr>
        <p:blipFill rotWithShape="1">
          <a:blip r:embed="rId5"/>
          <a:srcRect l="22212" t="20714" r="22404" b="26428"/>
          <a:stretch/>
        </p:blipFill>
        <p:spPr>
          <a:xfrm>
            <a:off x="7383346" y="9863976"/>
            <a:ext cx="308988" cy="317571"/>
          </a:xfrm>
          <a:prstGeom prst="rect">
            <a:avLst/>
          </a:prstGeom>
        </p:spPr>
      </p:pic>
      <p:pic>
        <p:nvPicPr>
          <p:cNvPr id="485" name="Picture 484"/>
          <p:cNvPicPr>
            <a:picLocks noChangeAspect="1"/>
          </p:cNvPicPr>
          <p:nvPr/>
        </p:nvPicPr>
        <p:blipFill rotWithShape="1">
          <a:blip r:embed="rId6"/>
          <a:srcRect l="18851" t="20557" r="22882" b="23999"/>
          <a:stretch/>
        </p:blipFill>
        <p:spPr>
          <a:xfrm>
            <a:off x="2972828" y="10147926"/>
            <a:ext cx="353999" cy="252631"/>
          </a:xfrm>
          <a:prstGeom prst="rect">
            <a:avLst/>
          </a:prstGeom>
        </p:spPr>
      </p:pic>
      <p:pic>
        <p:nvPicPr>
          <p:cNvPr id="486" name="Picture 485"/>
          <p:cNvPicPr>
            <a:picLocks noChangeAspect="1"/>
          </p:cNvPicPr>
          <p:nvPr/>
        </p:nvPicPr>
        <p:blipFill rotWithShape="1">
          <a:blip r:embed="rId7"/>
          <a:srcRect l="19590" t="15560" r="15211" b="24625"/>
          <a:stretch/>
        </p:blipFill>
        <p:spPr>
          <a:xfrm>
            <a:off x="2400169" y="9806064"/>
            <a:ext cx="423898" cy="419997"/>
          </a:xfrm>
          <a:prstGeom prst="rect">
            <a:avLst/>
          </a:prstGeom>
        </p:spPr>
      </p:pic>
      <p:pic>
        <p:nvPicPr>
          <p:cNvPr id="494" name="Picture 493"/>
          <p:cNvPicPr>
            <a:picLocks noChangeAspect="1"/>
          </p:cNvPicPr>
          <p:nvPr/>
        </p:nvPicPr>
        <p:blipFill rotWithShape="1">
          <a:blip r:embed="rId6"/>
          <a:srcRect l="18851" t="20557" r="22882" b="23999"/>
          <a:stretch/>
        </p:blipFill>
        <p:spPr>
          <a:xfrm>
            <a:off x="1645211" y="8610853"/>
            <a:ext cx="353999" cy="252631"/>
          </a:xfrm>
          <a:prstGeom prst="rect">
            <a:avLst/>
          </a:prstGeom>
        </p:spPr>
      </p:pic>
      <p:pic>
        <p:nvPicPr>
          <p:cNvPr id="495" name="Picture 494"/>
          <p:cNvPicPr>
            <a:picLocks noChangeAspect="1"/>
          </p:cNvPicPr>
          <p:nvPr/>
        </p:nvPicPr>
        <p:blipFill rotWithShape="1">
          <a:blip r:embed="rId5"/>
          <a:srcRect l="22212" t="20714" r="22404" b="26428"/>
          <a:stretch/>
        </p:blipFill>
        <p:spPr>
          <a:xfrm>
            <a:off x="2736162" y="8538505"/>
            <a:ext cx="308988" cy="317571"/>
          </a:xfrm>
          <a:prstGeom prst="rect">
            <a:avLst/>
          </a:prstGeom>
        </p:spPr>
      </p:pic>
      <p:pic>
        <p:nvPicPr>
          <p:cNvPr id="509" name="Picture 508"/>
          <p:cNvPicPr>
            <a:picLocks noChangeAspect="1"/>
          </p:cNvPicPr>
          <p:nvPr/>
        </p:nvPicPr>
        <p:blipFill rotWithShape="1">
          <a:blip r:embed="rId8"/>
          <a:srcRect b="9204"/>
          <a:stretch/>
        </p:blipFill>
        <p:spPr>
          <a:xfrm>
            <a:off x="4856832" y="13256710"/>
            <a:ext cx="493999" cy="359183"/>
          </a:xfrm>
          <a:prstGeom prst="rect">
            <a:avLst/>
          </a:prstGeom>
        </p:spPr>
      </p:pic>
      <p:pic>
        <p:nvPicPr>
          <p:cNvPr id="516" name="Picture 515"/>
          <p:cNvPicPr>
            <a:picLocks noChangeAspect="1"/>
          </p:cNvPicPr>
          <p:nvPr/>
        </p:nvPicPr>
        <p:blipFill rotWithShape="1">
          <a:blip r:embed="rId8"/>
          <a:srcRect b="9204"/>
          <a:stretch/>
        </p:blipFill>
        <p:spPr>
          <a:xfrm>
            <a:off x="1361078" y="9824737"/>
            <a:ext cx="493999" cy="35918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1100" y="8776184"/>
            <a:ext cx="423115" cy="423115"/>
          </a:xfrm>
          <a:prstGeom prst="rect">
            <a:avLst/>
          </a:prstGeom>
        </p:spPr>
      </p:pic>
      <p:pic>
        <p:nvPicPr>
          <p:cNvPr id="517" name="Picture 5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95751" y="6365195"/>
            <a:ext cx="423115" cy="423115"/>
          </a:xfrm>
          <a:prstGeom prst="rect">
            <a:avLst/>
          </a:prstGeom>
        </p:spPr>
      </p:pic>
      <p:pic>
        <p:nvPicPr>
          <p:cNvPr id="518" name="Picture 517"/>
          <p:cNvPicPr>
            <a:picLocks noChangeAspect="1"/>
          </p:cNvPicPr>
          <p:nvPr/>
        </p:nvPicPr>
        <p:blipFill rotWithShape="1">
          <a:blip r:embed="rId8"/>
          <a:srcRect b="9204"/>
          <a:stretch/>
        </p:blipFill>
        <p:spPr>
          <a:xfrm>
            <a:off x="7199803" y="8104613"/>
            <a:ext cx="493999" cy="35918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5323" y="11819909"/>
            <a:ext cx="334405" cy="359062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4594" y="10103251"/>
            <a:ext cx="414794" cy="391451"/>
          </a:xfrm>
          <a:prstGeom prst="rect">
            <a:avLst/>
          </a:prstGeom>
        </p:spPr>
      </p:pic>
      <p:pic>
        <p:nvPicPr>
          <p:cNvPr id="519" name="Picture 518"/>
          <p:cNvPicPr>
            <a:picLocks noChangeAspect="1"/>
          </p:cNvPicPr>
          <p:nvPr/>
        </p:nvPicPr>
        <p:blipFill rotWithShape="1">
          <a:blip r:embed="rId5"/>
          <a:srcRect l="22212" t="20714" r="22404" b="26428"/>
          <a:stretch/>
        </p:blipFill>
        <p:spPr>
          <a:xfrm>
            <a:off x="3493675" y="9905897"/>
            <a:ext cx="308988" cy="317571"/>
          </a:xfrm>
          <a:prstGeom prst="rect">
            <a:avLst/>
          </a:prstGeom>
        </p:spPr>
      </p:pic>
      <p:pic>
        <p:nvPicPr>
          <p:cNvPr id="520" name="Picture 5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47103" y="5137366"/>
            <a:ext cx="414794" cy="391451"/>
          </a:xfrm>
          <a:prstGeom prst="rect">
            <a:avLst/>
          </a:prstGeom>
        </p:spPr>
      </p:pic>
      <p:sp>
        <p:nvSpPr>
          <p:cNvPr id="523" name="TextBox 154">
            <a:extLst>
              <a:ext uri="{FF2B5EF4-FFF2-40B4-BE49-F238E27FC236}">
                <a16:creationId xmlns:a16="http://schemas.microsoft.com/office/drawing/2014/main" id="{C7C3E980-EAC6-414D-96E8-1A30F74E3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0166" y="13714281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 Ideas</a:t>
            </a:r>
          </a:p>
        </p:txBody>
      </p:sp>
      <p:pic>
        <p:nvPicPr>
          <p:cNvPr id="525" name="Picture 52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661523" y="11731687"/>
            <a:ext cx="414794" cy="391451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07562" y="11675753"/>
            <a:ext cx="421963" cy="421963"/>
          </a:xfrm>
          <a:prstGeom prst="rect">
            <a:avLst/>
          </a:prstGeom>
        </p:spPr>
      </p:pic>
      <p:pic>
        <p:nvPicPr>
          <p:cNvPr id="527" name="Picture 52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09469" y="13263229"/>
            <a:ext cx="421963" cy="421963"/>
          </a:xfrm>
          <a:prstGeom prst="rect">
            <a:avLst/>
          </a:prstGeom>
        </p:spPr>
      </p:pic>
      <p:pic>
        <p:nvPicPr>
          <p:cNvPr id="123" name="Picture 122"/>
          <p:cNvPicPr>
            <a:picLocks noChangeAspect="1"/>
          </p:cNvPicPr>
          <p:nvPr/>
        </p:nvPicPr>
        <p:blipFill rotWithShape="1">
          <a:blip r:embed="rId13"/>
          <a:srcRect l="16950" t="16700" r="14833" b="19581"/>
          <a:stretch/>
        </p:blipFill>
        <p:spPr>
          <a:xfrm>
            <a:off x="8006832" y="8568281"/>
            <a:ext cx="369349" cy="372148"/>
          </a:xfrm>
          <a:prstGeom prst="rect">
            <a:avLst/>
          </a:prstGeom>
        </p:spPr>
      </p:pic>
      <p:pic>
        <p:nvPicPr>
          <p:cNvPr id="125" name="Picture 12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006540" y="9695268"/>
            <a:ext cx="374499" cy="374499"/>
          </a:xfrm>
          <a:prstGeom prst="rect">
            <a:avLst/>
          </a:prstGeom>
        </p:spPr>
      </p:pic>
      <p:pic>
        <p:nvPicPr>
          <p:cNvPr id="126" name="Picture 1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441248" y="9880895"/>
            <a:ext cx="311662" cy="311662"/>
          </a:xfrm>
          <a:prstGeom prst="rect">
            <a:avLst/>
          </a:prstGeom>
        </p:spPr>
      </p:pic>
      <p:pic>
        <p:nvPicPr>
          <p:cNvPr id="127" name="Picture 12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5531" y="14344174"/>
            <a:ext cx="390096" cy="390096"/>
          </a:xfrm>
          <a:prstGeom prst="rect">
            <a:avLst/>
          </a:prstGeom>
        </p:spPr>
      </p:pic>
      <p:pic>
        <p:nvPicPr>
          <p:cNvPr id="535" name="Picture 53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33595" y="7970940"/>
            <a:ext cx="294251" cy="294251"/>
          </a:xfrm>
          <a:prstGeom prst="rect">
            <a:avLst/>
          </a:prstGeom>
        </p:spPr>
      </p:pic>
      <p:pic>
        <p:nvPicPr>
          <p:cNvPr id="129" name="Picture 1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485098" y="11357296"/>
            <a:ext cx="470005" cy="470005"/>
          </a:xfrm>
          <a:prstGeom prst="rect">
            <a:avLst/>
          </a:prstGeom>
        </p:spPr>
      </p:pic>
      <p:pic>
        <p:nvPicPr>
          <p:cNvPr id="536" name="Picture 53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673495" y="11703524"/>
            <a:ext cx="470005" cy="470005"/>
          </a:xfrm>
          <a:prstGeom prst="rect">
            <a:avLst/>
          </a:prstGeom>
        </p:spPr>
      </p:pic>
      <p:pic>
        <p:nvPicPr>
          <p:cNvPr id="537" name="Picture 53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48264" y="9894119"/>
            <a:ext cx="470005" cy="470005"/>
          </a:xfrm>
          <a:prstGeom prst="rect">
            <a:avLst/>
          </a:prstGeom>
        </p:spPr>
      </p:pic>
      <p:pic>
        <p:nvPicPr>
          <p:cNvPr id="130" name="Picture 129"/>
          <p:cNvPicPr>
            <a:picLocks noChangeAspect="1"/>
          </p:cNvPicPr>
          <p:nvPr/>
        </p:nvPicPr>
        <p:blipFill rotWithShape="1">
          <a:blip r:embed="rId18"/>
          <a:srcRect l="5392" t="13246" r="25336" b="12148"/>
          <a:stretch/>
        </p:blipFill>
        <p:spPr>
          <a:xfrm>
            <a:off x="955538" y="11582970"/>
            <a:ext cx="679036" cy="575234"/>
          </a:xfrm>
          <a:prstGeom prst="rect">
            <a:avLst/>
          </a:prstGeom>
        </p:spPr>
      </p:pic>
      <p:pic>
        <p:nvPicPr>
          <p:cNvPr id="539" name="Picture 538"/>
          <p:cNvPicPr>
            <a:picLocks noChangeAspect="1"/>
          </p:cNvPicPr>
          <p:nvPr/>
        </p:nvPicPr>
        <p:blipFill rotWithShape="1">
          <a:blip r:embed="rId18"/>
          <a:srcRect l="5392" t="13246" r="25336" b="12148"/>
          <a:stretch/>
        </p:blipFill>
        <p:spPr>
          <a:xfrm>
            <a:off x="4604882" y="7974191"/>
            <a:ext cx="679036" cy="575234"/>
          </a:xfrm>
          <a:prstGeom prst="rect">
            <a:avLst/>
          </a:prstGeom>
        </p:spPr>
      </p:pic>
      <p:pic>
        <p:nvPicPr>
          <p:cNvPr id="540" name="Picture 539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355979" y="6547881"/>
            <a:ext cx="470005" cy="470005"/>
          </a:xfrm>
          <a:prstGeom prst="rect">
            <a:avLst/>
          </a:prstGeom>
        </p:spPr>
      </p:pic>
      <p:pic>
        <p:nvPicPr>
          <p:cNvPr id="541" name="Picture 540"/>
          <p:cNvPicPr>
            <a:picLocks noChangeAspect="1"/>
          </p:cNvPicPr>
          <p:nvPr/>
        </p:nvPicPr>
        <p:blipFill rotWithShape="1">
          <a:blip r:embed="rId18"/>
          <a:srcRect l="5392" t="13246" r="25336" b="12148"/>
          <a:stretch/>
        </p:blipFill>
        <p:spPr>
          <a:xfrm>
            <a:off x="2581508" y="13354732"/>
            <a:ext cx="375275" cy="317908"/>
          </a:xfrm>
          <a:prstGeom prst="rect">
            <a:avLst/>
          </a:prstGeom>
        </p:spPr>
      </p:pic>
      <p:pic>
        <p:nvPicPr>
          <p:cNvPr id="546" name="Picture 545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06452" y="9901728"/>
            <a:ext cx="457272" cy="457272"/>
          </a:xfrm>
          <a:prstGeom prst="rect">
            <a:avLst/>
          </a:prstGeom>
        </p:spPr>
      </p:pic>
      <p:pic>
        <p:nvPicPr>
          <p:cNvPr id="547" name="Picture 54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026738" y="6896862"/>
            <a:ext cx="269013" cy="269013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4699349" y="11417303"/>
            <a:ext cx="455025" cy="455025"/>
          </a:xfrm>
          <a:prstGeom prst="rect">
            <a:avLst/>
          </a:prstGeom>
        </p:spPr>
      </p:pic>
      <p:pic>
        <p:nvPicPr>
          <p:cNvPr id="550" name="Picture 54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387282" y="6431452"/>
            <a:ext cx="435113" cy="435113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569430" y="6742221"/>
            <a:ext cx="415818" cy="415818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6842519" y="6707401"/>
            <a:ext cx="775116" cy="407561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6170414" y="8056556"/>
            <a:ext cx="424763" cy="450093"/>
          </a:xfrm>
          <a:prstGeom prst="rect">
            <a:avLst/>
          </a:prstGeom>
        </p:spPr>
      </p:pic>
      <p:pic>
        <p:nvPicPr>
          <p:cNvPr id="551" name="Picture 55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016110" y="11482901"/>
            <a:ext cx="397584" cy="421293"/>
          </a:xfrm>
          <a:prstGeom prst="rect">
            <a:avLst/>
          </a:prstGeom>
        </p:spPr>
      </p:pic>
      <p:pic>
        <p:nvPicPr>
          <p:cNvPr id="552" name="Picture 551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7291788" y="13357175"/>
            <a:ext cx="210827" cy="223399"/>
          </a:xfrm>
          <a:prstGeom prst="rect">
            <a:avLst/>
          </a:prstGeom>
        </p:spPr>
      </p:pic>
      <p:pic>
        <p:nvPicPr>
          <p:cNvPr id="560" name="Picture 559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9018810" y="7038255"/>
            <a:ext cx="265895" cy="354526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98371" y="12041227"/>
            <a:ext cx="524378" cy="524378"/>
          </a:xfrm>
          <a:prstGeom prst="rect">
            <a:avLst/>
          </a:prstGeom>
        </p:spPr>
      </p:pic>
      <p:pic>
        <p:nvPicPr>
          <p:cNvPr id="561" name="Picture 560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081948" y="13378328"/>
            <a:ext cx="340149" cy="340149"/>
          </a:xfrm>
          <a:prstGeom prst="rect">
            <a:avLst/>
          </a:prstGeom>
        </p:spPr>
      </p:pic>
      <p:pic>
        <p:nvPicPr>
          <p:cNvPr id="562" name="Picture 561"/>
          <p:cNvPicPr>
            <a:picLocks noChangeAspect="1"/>
          </p:cNvPicPr>
          <p:nvPr/>
        </p:nvPicPr>
        <p:blipFill rotWithShape="1">
          <a:blip r:embed="rId5"/>
          <a:srcRect l="22212" t="20714" r="22404" b="26428"/>
          <a:stretch/>
        </p:blipFill>
        <p:spPr>
          <a:xfrm>
            <a:off x="8765918" y="12936828"/>
            <a:ext cx="505785" cy="519835"/>
          </a:xfrm>
          <a:prstGeom prst="rect">
            <a:avLst/>
          </a:prstGeom>
        </p:spPr>
      </p:pic>
      <p:pic>
        <p:nvPicPr>
          <p:cNvPr id="148" name="Picture 147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099137" y="11713417"/>
            <a:ext cx="444010" cy="444010"/>
          </a:xfrm>
          <a:prstGeom prst="rect">
            <a:avLst/>
          </a:prstGeom>
        </p:spPr>
      </p:pic>
      <p:pic>
        <p:nvPicPr>
          <p:cNvPr id="149" name="Picture 148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3107510" y="7926948"/>
            <a:ext cx="474048" cy="474048"/>
          </a:xfrm>
          <a:prstGeom prst="rect">
            <a:avLst/>
          </a:prstGeom>
        </p:spPr>
      </p:pic>
      <p:pic>
        <p:nvPicPr>
          <p:cNvPr id="152" name="Picture 151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731889" y="9982046"/>
            <a:ext cx="544848" cy="419278"/>
          </a:xfrm>
          <a:prstGeom prst="rect">
            <a:avLst/>
          </a:prstGeom>
        </p:spPr>
      </p:pic>
      <p:sp>
        <p:nvSpPr>
          <p:cNvPr id="459" name="Rectangle 458">
            <a:extLst>
              <a:ext uri="{FF2B5EF4-FFF2-40B4-BE49-F238E27FC236}">
                <a16:creationId xmlns:a16="http://schemas.microsoft.com/office/drawing/2014/main" id="{66A02B7D-BF62-4794-BDB0-021569FEAE26}"/>
              </a:ext>
            </a:extLst>
          </p:cNvPr>
          <p:cNvSpPr/>
          <p:nvPr/>
        </p:nvSpPr>
        <p:spPr>
          <a:xfrm>
            <a:off x="1539097" y="14005197"/>
            <a:ext cx="6423769" cy="628189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0" name="Oval 509">
            <a:extLst>
              <a:ext uri="{FF2B5EF4-FFF2-40B4-BE49-F238E27FC236}">
                <a16:creationId xmlns:a16="http://schemas.microsoft.com/office/drawing/2014/main" id="{FFC8A50B-98B6-4394-9E43-C9843A3D44F3}"/>
              </a:ext>
            </a:extLst>
          </p:cNvPr>
          <p:cNvSpPr/>
          <p:nvPr/>
        </p:nvSpPr>
        <p:spPr>
          <a:xfrm>
            <a:off x="7537840" y="13775622"/>
            <a:ext cx="1128562" cy="1039351"/>
          </a:xfrm>
          <a:prstGeom prst="ellipse">
            <a:avLst/>
          </a:prstGeom>
          <a:solidFill>
            <a:srgbClr val="217C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1" name="Oval 510">
            <a:extLst>
              <a:ext uri="{FF2B5EF4-FFF2-40B4-BE49-F238E27FC236}">
                <a16:creationId xmlns:a16="http://schemas.microsoft.com/office/drawing/2014/main" id="{4F6415DF-D367-4FE1-98D8-650C03B3A152}"/>
              </a:ext>
            </a:extLst>
          </p:cNvPr>
          <p:cNvSpPr/>
          <p:nvPr/>
        </p:nvSpPr>
        <p:spPr>
          <a:xfrm>
            <a:off x="7686271" y="13884703"/>
            <a:ext cx="841375" cy="8037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512" name="TextBox 53">
            <a:extLst>
              <a:ext uri="{FF2B5EF4-FFF2-40B4-BE49-F238E27FC236}">
                <a16:creationId xmlns:a16="http://schemas.microsoft.com/office/drawing/2014/main" id="{BA7B248D-9BF2-4EB7-A0F9-A4C1266E0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4833" y="14031606"/>
            <a:ext cx="927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4800" b="1" dirty="0">
                <a:latin typeface="Gill Sans MT Condensed" panose="020B0506020104020203" pitchFamily="34" charset="0"/>
              </a:rPr>
              <a:t>10</a:t>
            </a:r>
          </a:p>
        </p:txBody>
      </p:sp>
      <p:sp>
        <p:nvSpPr>
          <p:cNvPr id="514" name="TextBox 52">
            <a:extLst>
              <a:ext uri="{FF2B5EF4-FFF2-40B4-BE49-F238E27FC236}">
                <a16:creationId xmlns:a16="http://schemas.microsoft.com/office/drawing/2014/main" id="{8320BDB7-C9D9-4046-B079-AE8316DB8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3571" y="13918603"/>
            <a:ext cx="841375" cy="302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600" b="1">
                <a:latin typeface="Gill Sans MT Condensed" panose="020B0506020104020203" pitchFamily="34" charset="0"/>
              </a:rPr>
              <a:t>YEAR</a:t>
            </a:r>
          </a:p>
        </p:txBody>
      </p:sp>
      <p:sp>
        <p:nvSpPr>
          <p:cNvPr id="83" name="TextBox 52">
            <a:extLst>
              <a:ext uri="{FF2B5EF4-FFF2-40B4-BE49-F238E27FC236}">
                <a16:creationId xmlns:a16="http://schemas.microsoft.com/office/drawing/2014/main" id="{6310D50A-28EA-4BB9-9CC3-BD7A759E9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5716" y="14156142"/>
            <a:ext cx="3259137" cy="400110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  <a:latin typeface="Gill Sans MT Condensed" panose="020B0506020104020203" pitchFamily="34" charset="0"/>
              </a:rPr>
              <a:t>Term 1</a:t>
            </a:r>
          </a:p>
        </p:txBody>
      </p:sp>
      <p:sp>
        <p:nvSpPr>
          <p:cNvPr id="462" name="TextBox 154">
            <a:extLst>
              <a:ext uri="{FF2B5EF4-FFF2-40B4-BE49-F238E27FC236}">
                <a16:creationId xmlns:a16="http://schemas.microsoft.com/office/drawing/2014/main" id="{E1284C73-9A22-4C1E-93DE-E5E77E815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240" y="13750058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Cultures research</a:t>
            </a:r>
          </a:p>
        </p:txBody>
      </p:sp>
      <p:sp>
        <p:nvSpPr>
          <p:cNvPr id="463" name="TextBox 154">
            <a:extLst>
              <a:ext uri="{FF2B5EF4-FFF2-40B4-BE49-F238E27FC236}">
                <a16:creationId xmlns:a16="http://schemas.microsoft.com/office/drawing/2014/main" id="{CA7EFBA2-509D-431C-97D1-865F3DEE1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8387" y="13740365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Designers research</a:t>
            </a:r>
          </a:p>
        </p:txBody>
      </p:sp>
      <p:sp>
        <p:nvSpPr>
          <p:cNvPr id="464" name="TextBox 154">
            <a:extLst>
              <a:ext uri="{FF2B5EF4-FFF2-40B4-BE49-F238E27FC236}">
                <a16:creationId xmlns:a16="http://schemas.microsoft.com/office/drawing/2014/main" id="{32762067-D9E0-4C3D-849A-C80D9F9C9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907" y="13732735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 Movements</a:t>
            </a:r>
          </a:p>
        </p:txBody>
      </p:sp>
      <p:sp>
        <p:nvSpPr>
          <p:cNvPr id="465" name="TextBox 154">
            <a:extLst>
              <a:ext uri="{FF2B5EF4-FFF2-40B4-BE49-F238E27FC236}">
                <a16:creationId xmlns:a16="http://schemas.microsoft.com/office/drawing/2014/main" id="{053F1796-6E6F-4484-8851-69B4CF9C5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695" y="13103169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Material Testing</a:t>
            </a:r>
          </a:p>
        </p:txBody>
      </p:sp>
      <p:sp>
        <p:nvSpPr>
          <p:cNvPr id="466" name="TextBox 154">
            <a:extLst>
              <a:ext uri="{FF2B5EF4-FFF2-40B4-BE49-F238E27FC236}">
                <a16:creationId xmlns:a16="http://schemas.microsoft.com/office/drawing/2014/main" id="{61EDF9D1-C95C-42B0-8942-A884AA1B5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1271" y="13095991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b="1" dirty="0"/>
              <a:t>Personal Research</a:t>
            </a:r>
          </a:p>
        </p:txBody>
      </p:sp>
      <p:sp>
        <p:nvSpPr>
          <p:cNvPr id="468" name="TextBox 154">
            <a:extLst>
              <a:ext uri="{FF2B5EF4-FFF2-40B4-BE49-F238E27FC236}">
                <a16:creationId xmlns:a16="http://schemas.microsoft.com/office/drawing/2014/main" id="{9D2C6219-85AF-44B5-8029-FCF8D55DA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947" y="13196197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Card Modelling</a:t>
            </a:r>
          </a:p>
        </p:txBody>
      </p:sp>
      <p:sp>
        <p:nvSpPr>
          <p:cNvPr id="469" name="TextBox 154">
            <a:extLst>
              <a:ext uri="{FF2B5EF4-FFF2-40B4-BE49-F238E27FC236}">
                <a16:creationId xmlns:a16="http://schemas.microsoft.com/office/drawing/2014/main" id="{9EE17825-53B5-4B7C-BC40-774E70058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327" y="13053056"/>
            <a:ext cx="6112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CAD CAM</a:t>
            </a:r>
          </a:p>
        </p:txBody>
      </p:sp>
      <p:sp>
        <p:nvSpPr>
          <p:cNvPr id="470" name="TextBox 154">
            <a:extLst>
              <a:ext uri="{FF2B5EF4-FFF2-40B4-BE49-F238E27FC236}">
                <a16:creationId xmlns:a16="http://schemas.microsoft.com/office/drawing/2014/main" id="{2FA5983A-182D-4BB6-8250-1AAE0DC946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5196" y="13085762"/>
            <a:ext cx="6112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Casting</a:t>
            </a:r>
          </a:p>
        </p:txBody>
      </p:sp>
      <p:sp>
        <p:nvSpPr>
          <p:cNvPr id="471" name="TextBox 154">
            <a:extLst>
              <a:ext uri="{FF2B5EF4-FFF2-40B4-BE49-F238E27FC236}">
                <a16:creationId xmlns:a16="http://schemas.microsoft.com/office/drawing/2014/main" id="{3815639C-41F1-45D9-9519-E87352290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8499" y="11363329"/>
            <a:ext cx="61127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Resin</a:t>
            </a:r>
          </a:p>
        </p:txBody>
      </p:sp>
      <p:sp>
        <p:nvSpPr>
          <p:cNvPr id="472" name="TextBox 154">
            <a:extLst>
              <a:ext uri="{FF2B5EF4-FFF2-40B4-BE49-F238E27FC236}">
                <a16:creationId xmlns:a16="http://schemas.microsoft.com/office/drawing/2014/main" id="{DD5D32DD-E592-4603-B0EE-EC43C2FDB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11477" y="13147676"/>
            <a:ext cx="6608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Enameling</a:t>
            </a:r>
          </a:p>
        </p:txBody>
      </p:sp>
      <p:sp>
        <p:nvSpPr>
          <p:cNvPr id="473" name="TextBox 154">
            <a:extLst>
              <a:ext uri="{FF2B5EF4-FFF2-40B4-BE49-F238E27FC236}">
                <a16:creationId xmlns:a16="http://schemas.microsoft.com/office/drawing/2014/main" id="{92D5FB6F-8635-446D-A6C0-F18796C1A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3512" y="12502272"/>
            <a:ext cx="6112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Filing Metal</a:t>
            </a:r>
          </a:p>
        </p:txBody>
      </p:sp>
      <p:sp>
        <p:nvSpPr>
          <p:cNvPr id="474" name="TextBox 154">
            <a:extLst>
              <a:ext uri="{FF2B5EF4-FFF2-40B4-BE49-F238E27FC236}">
                <a16:creationId xmlns:a16="http://schemas.microsoft.com/office/drawing/2014/main" id="{088189CA-89A7-44AA-B3A6-721A29C8E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2715" y="10605274"/>
            <a:ext cx="6112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Polishing Metal</a:t>
            </a:r>
          </a:p>
        </p:txBody>
      </p: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E61C8A43-BAF9-47B3-8491-5E5F048AFEE7}"/>
              </a:ext>
            </a:extLst>
          </p:cNvPr>
          <p:cNvCxnSpPr>
            <a:cxnSpLocks/>
          </p:cNvCxnSpPr>
          <p:nvPr/>
        </p:nvCxnSpPr>
        <p:spPr>
          <a:xfrm flipH="1">
            <a:off x="1622906" y="13930695"/>
            <a:ext cx="105500" cy="30600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77B1B45E-4F11-487F-AEB1-1839232C5848}"/>
              </a:ext>
            </a:extLst>
          </p:cNvPr>
          <p:cNvCxnSpPr>
            <a:cxnSpLocks/>
          </p:cNvCxnSpPr>
          <p:nvPr/>
        </p:nvCxnSpPr>
        <p:spPr>
          <a:xfrm flipH="1">
            <a:off x="2703937" y="13918603"/>
            <a:ext cx="181020" cy="260974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>
            <a:extLst>
              <a:ext uri="{FF2B5EF4-FFF2-40B4-BE49-F238E27FC236}">
                <a16:creationId xmlns:a16="http://schemas.microsoft.com/office/drawing/2014/main" id="{430B8A7D-6C88-4724-A91A-B7870935850C}"/>
              </a:ext>
            </a:extLst>
          </p:cNvPr>
          <p:cNvCxnSpPr>
            <a:cxnSpLocks/>
            <a:stCxn id="523" idx="2"/>
            <a:endCxn id="83" idx="0"/>
          </p:cNvCxnSpPr>
          <p:nvPr/>
        </p:nvCxnSpPr>
        <p:spPr>
          <a:xfrm>
            <a:off x="4302610" y="13929725"/>
            <a:ext cx="12675" cy="22641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Straight Connector 505">
            <a:extLst>
              <a:ext uri="{FF2B5EF4-FFF2-40B4-BE49-F238E27FC236}">
                <a16:creationId xmlns:a16="http://schemas.microsoft.com/office/drawing/2014/main" id="{835DCD8D-ADE0-43D3-A0BD-6DE246B1F64C}"/>
              </a:ext>
            </a:extLst>
          </p:cNvPr>
          <p:cNvCxnSpPr>
            <a:cxnSpLocks/>
          </p:cNvCxnSpPr>
          <p:nvPr/>
        </p:nvCxnSpPr>
        <p:spPr>
          <a:xfrm>
            <a:off x="5232679" y="13950487"/>
            <a:ext cx="19228" cy="364489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Straight Connector 548">
            <a:extLst>
              <a:ext uri="{FF2B5EF4-FFF2-40B4-BE49-F238E27FC236}">
                <a16:creationId xmlns:a16="http://schemas.microsoft.com/office/drawing/2014/main" id="{1FCA289E-F7BD-4139-9BBB-3DF67CE50A1C}"/>
              </a:ext>
            </a:extLst>
          </p:cNvPr>
          <p:cNvCxnSpPr>
            <a:cxnSpLocks/>
          </p:cNvCxnSpPr>
          <p:nvPr/>
        </p:nvCxnSpPr>
        <p:spPr>
          <a:xfrm flipH="1">
            <a:off x="6412987" y="13930808"/>
            <a:ext cx="8006" cy="248769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4" name="Straight Connector 553">
            <a:extLst>
              <a:ext uri="{FF2B5EF4-FFF2-40B4-BE49-F238E27FC236}">
                <a16:creationId xmlns:a16="http://schemas.microsoft.com/office/drawing/2014/main" id="{49E71E0F-0F31-46D1-9B04-99691E1C4C38}"/>
              </a:ext>
            </a:extLst>
          </p:cNvPr>
          <p:cNvCxnSpPr>
            <a:cxnSpLocks/>
          </p:cNvCxnSpPr>
          <p:nvPr/>
        </p:nvCxnSpPr>
        <p:spPr>
          <a:xfrm flipH="1">
            <a:off x="7289545" y="13895700"/>
            <a:ext cx="71626" cy="33587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TextBox 154">
            <a:extLst>
              <a:ext uri="{FF2B5EF4-FFF2-40B4-BE49-F238E27FC236}">
                <a16:creationId xmlns:a16="http://schemas.microsoft.com/office/drawing/2014/main" id="{7F715696-71E3-4497-86CF-FB88CD228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2136" y="13648087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b="1" u="sng" dirty="0" err="1"/>
              <a:t>Jewellery</a:t>
            </a:r>
            <a:r>
              <a:rPr lang="en-US" altLang="en-US" sz="800" b="1" u="sng" dirty="0"/>
              <a:t> Project</a:t>
            </a:r>
          </a:p>
        </p:txBody>
      </p:sp>
      <p:sp>
        <p:nvSpPr>
          <p:cNvPr id="556" name="TextBox 154">
            <a:extLst>
              <a:ext uri="{FF2B5EF4-FFF2-40B4-BE49-F238E27FC236}">
                <a16:creationId xmlns:a16="http://schemas.microsoft.com/office/drawing/2014/main" id="{A207CCFF-432D-4EE6-B544-1C96C6691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3247" y="10186227"/>
            <a:ext cx="6112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 err="1"/>
              <a:t>Jewellery</a:t>
            </a:r>
            <a:r>
              <a:rPr lang="en-US" altLang="en-US" sz="800" dirty="0"/>
              <a:t> Assembly</a:t>
            </a:r>
          </a:p>
        </p:txBody>
      </p:sp>
      <p:cxnSp>
        <p:nvCxnSpPr>
          <p:cNvPr id="565" name="Straight Connector 564">
            <a:extLst>
              <a:ext uri="{FF2B5EF4-FFF2-40B4-BE49-F238E27FC236}">
                <a16:creationId xmlns:a16="http://schemas.microsoft.com/office/drawing/2014/main" id="{0CF7360C-54CD-4884-8BBF-76428DCD29C5}"/>
              </a:ext>
            </a:extLst>
          </p:cNvPr>
          <p:cNvCxnSpPr>
            <a:cxnSpLocks/>
          </p:cNvCxnSpPr>
          <p:nvPr/>
        </p:nvCxnSpPr>
        <p:spPr>
          <a:xfrm flipV="1">
            <a:off x="2890972" y="11069339"/>
            <a:ext cx="35516" cy="247628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6" name="Straight Connector 565">
            <a:extLst>
              <a:ext uri="{FF2B5EF4-FFF2-40B4-BE49-F238E27FC236}">
                <a16:creationId xmlns:a16="http://schemas.microsoft.com/office/drawing/2014/main" id="{4485F6BF-005B-4D44-B667-2734EB9FD4C4}"/>
              </a:ext>
            </a:extLst>
          </p:cNvPr>
          <p:cNvCxnSpPr>
            <a:cxnSpLocks/>
            <a:stCxn id="571" idx="0"/>
          </p:cNvCxnSpPr>
          <p:nvPr/>
        </p:nvCxnSpPr>
        <p:spPr>
          <a:xfrm flipV="1">
            <a:off x="3905901" y="10851345"/>
            <a:ext cx="185172" cy="413906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7" name="Straight Connector 566">
            <a:extLst>
              <a:ext uri="{FF2B5EF4-FFF2-40B4-BE49-F238E27FC236}">
                <a16:creationId xmlns:a16="http://schemas.microsoft.com/office/drawing/2014/main" id="{87A64330-B558-4110-88EF-5F599656D42B}"/>
              </a:ext>
            </a:extLst>
          </p:cNvPr>
          <p:cNvCxnSpPr>
            <a:cxnSpLocks/>
          </p:cNvCxnSpPr>
          <p:nvPr/>
        </p:nvCxnSpPr>
        <p:spPr>
          <a:xfrm flipH="1" flipV="1">
            <a:off x="5798309" y="11188093"/>
            <a:ext cx="67066" cy="20365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8" name="TextBox 154">
            <a:extLst>
              <a:ext uri="{FF2B5EF4-FFF2-40B4-BE49-F238E27FC236}">
                <a16:creationId xmlns:a16="http://schemas.microsoft.com/office/drawing/2014/main" id="{D1225335-0D4F-4D0E-BA13-C0656B1F9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413" y="11419976"/>
            <a:ext cx="11214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b="1" u="sng" dirty="0"/>
              <a:t>Storage Unit Project</a:t>
            </a:r>
          </a:p>
        </p:txBody>
      </p:sp>
      <p:sp>
        <p:nvSpPr>
          <p:cNvPr id="570" name="TextBox 154">
            <a:extLst>
              <a:ext uri="{FF2B5EF4-FFF2-40B4-BE49-F238E27FC236}">
                <a16:creationId xmlns:a16="http://schemas.microsoft.com/office/drawing/2014/main" id="{6D7B920B-DA61-47B7-8C97-60E2142C7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879" y="11345618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 Ideas</a:t>
            </a:r>
          </a:p>
        </p:txBody>
      </p:sp>
      <p:sp>
        <p:nvSpPr>
          <p:cNvPr id="571" name="TextBox 154">
            <a:extLst>
              <a:ext uri="{FF2B5EF4-FFF2-40B4-BE49-F238E27FC236}">
                <a16:creationId xmlns:a16="http://schemas.microsoft.com/office/drawing/2014/main" id="{11AB0C67-2884-4B73-9296-C2AB537A8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3457" y="11265251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Designers research</a:t>
            </a:r>
          </a:p>
        </p:txBody>
      </p:sp>
      <p:sp>
        <p:nvSpPr>
          <p:cNvPr id="572" name="TextBox 154">
            <a:extLst>
              <a:ext uri="{FF2B5EF4-FFF2-40B4-BE49-F238E27FC236}">
                <a16:creationId xmlns:a16="http://schemas.microsoft.com/office/drawing/2014/main" id="{DCB100C7-E74F-4D6C-BA43-28BCDC8C8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3718" y="10322826"/>
            <a:ext cx="10048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 Movements</a:t>
            </a:r>
          </a:p>
        </p:txBody>
      </p:sp>
      <p:cxnSp>
        <p:nvCxnSpPr>
          <p:cNvPr id="573" name="Straight Connector 572">
            <a:extLst>
              <a:ext uri="{FF2B5EF4-FFF2-40B4-BE49-F238E27FC236}">
                <a16:creationId xmlns:a16="http://schemas.microsoft.com/office/drawing/2014/main" id="{6DD04F55-D558-4E75-AC4F-5A30ACB1D2BA}"/>
              </a:ext>
            </a:extLst>
          </p:cNvPr>
          <p:cNvCxnSpPr>
            <a:cxnSpLocks/>
          </p:cNvCxnSpPr>
          <p:nvPr/>
        </p:nvCxnSpPr>
        <p:spPr>
          <a:xfrm flipH="1">
            <a:off x="1335717" y="10520786"/>
            <a:ext cx="105500" cy="30600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4" name="Straight Connector 573">
            <a:extLst>
              <a:ext uri="{FF2B5EF4-FFF2-40B4-BE49-F238E27FC236}">
                <a16:creationId xmlns:a16="http://schemas.microsoft.com/office/drawing/2014/main" id="{FFD12F7D-DB36-493C-B9EB-0B3F78D10912}"/>
              </a:ext>
            </a:extLst>
          </p:cNvPr>
          <p:cNvCxnSpPr>
            <a:cxnSpLocks/>
          </p:cNvCxnSpPr>
          <p:nvPr/>
        </p:nvCxnSpPr>
        <p:spPr>
          <a:xfrm flipH="1">
            <a:off x="2416748" y="10508694"/>
            <a:ext cx="181020" cy="260974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6" name="Straight Connector 575">
            <a:extLst>
              <a:ext uri="{FF2B5EF4-FFF2-40B4-BE49-F238E27FC236}">
                <a16:creationId xmlns:a16="http://schemas.microsoft.com/office/drawing/2014/main" id="{D944DB8C-BE28-4D2B-8794-5F7A8ED145E5}"/>
              </a:ext>
            </a:extLst>
          </p:cNvPr>
          <p:cNvCxnSpPr>
            <a:cxnSpLocks/>
          </p:cNvCxnSpPr>
          <p:nvPr/>
        </p:nvCxnSpPr>
        <p:spPr>
          <a:xfrm>
            <a:off x="4945490" y="10540578"/>
            <a:ext cx="19228" cy="364489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154">
            <a:extLst>
              <a:ext uri="{FF2B5EF4-FFF2-40B4-BE49-F238E27FC236}">
                <a16:creationId xmlns:a16="http://schemas.microsoft.com/office/drawing/2014/main" id="{7CD4437D-B538-4787-B7CD-E95D92668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7658" y="10352042"/>
            <a:ext cx="1139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Architecture research</a:t>
            </a:r>
          </a:p>
        </p:txBody>
      </p:sp>
      <p:sp>
        <p:nvSpPr>
          <p:cNvPr id="205" name="TextBox 154">
            <a:extLst>
              <a:ext uri="{FF2B5EF4-FFF2-40B4-BE49-F238E27FC236}">
                <a16:creationId xmlns:a16="http://schemas.microsoft.com/office/drawing/2014/main" id="{B1EC42C1-938A-4510-8E37-261A189997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097" y="9663923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Card Modelling</a:t>
            </a:r>
          </a:p>
        </p:txBody>
      </p:sp>
      <p:sp>
        <p:nvSpPr>
          <p:cNvPr id="206" name="TextBox 154">
            <a:extLst>
              <a:ext uri="{FF2B5EF4-FFF2-40B4-BE49-F238E27FC236}">
                <a16:creationId xmlns:a16="http://schemas.microsoft.com/office/drawing/2014/main" id="{2C5B2106-52B2-4B46-8A31-8686CBC22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390" y="9665275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Testing Materials</a:t>
            </a:r>
          </a:p>
        </p:txBody>
      </p:sp>
      <p:sp>
        <p:nvSpPr>
          <p:cNvPr id="207" name="TextBox 154">
            <a:extLst>
              <a:ext uri="{FF2B5EF4-FFF2-40B4-BE49-F238E27FC236}">
                <a16:creationId xmlns:a16="http://schemas.microsoft.com/office/drawing/2014/main" id="{82F35EC8-1A9C-4901-B941-95C849720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6364" y="8608295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Testing Finishes</a:t>
            </a:r>
          </a:p>
        </p:txBody>
      </p:sp>
      <p:sp>
        <p:nvSpPr>
          <p:cNvPr id="209" name="TextBox 154">
            <a:extLst>
              <a:ext uri="{FF2B5EF4-FFF2-40B4-BE49-F238E27FC236}">
                <a16:creationId xmlns:a16="http://schemas.microsoft.com/office/drawing/2014/main" id="{598C60B5-1E15-4F7B-A95F-59D2AECEDB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7400" y="9694240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Templates</a:t>
            </a:r>
          </a:p>
        </p:txBody>
      </p:sp>
      <p:sp>
        <p:nvSpPr>
          <p:cNvPr id="210" name="TextBox 154">
            <a:extLst>
              <a:ext uri="{FF2B5EF4-FFF2-40B4-BE49-F238E27FC236}">
                <a16:creationId xmlns:a16="http://schemas.microsoft.com/office/drawing/2014/main" id="{3EE13A4A-BB94-4061-BC89-09587D85A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749" y="8693671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CAD CAM</a:t>
            </a:r>
          </a:p>
        </p:txBody>
      </p:sp>
      <p:sp>
        <p:nvSpPr>
          <p:cNvPr id="211" name="TextBox 154">
            <a:extLst>
              <a:ext uri="{FF2B5EF4-FFF2-40B4-BE49-F238E27FC236}">
                <a16:creationId xmlns:a16="http://schemas.microsoft.com/office/drawing/2014/main" id="{FAED311A-87FC-4F69-937F-07AD66FDA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248" y="6952990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Assembling</a:t>
            </a:r>
          </a:p>
        </p:txBody>
      </p:sp>
      <p:sp>
        <p:nvSpPr>
          <p:cNvPr id="212" name="TextBox 154">
            <a:extLst>
              <a:ext uri="{FF2B5EF4-FFF2-40B4-BE49-F238E27FC236}">
                <a16:creationId xmlns:a16="http://schemas.microsoft.com/office/drawing/2014/main" id="{5F753EEB-EBE9-48EA-A6F2-EC319ED53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609" y="7972323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Applying Finishes</a:t>
            </a:r>
          </a:p>
        </p:txBody>
      </p:sp>
      <p:sp>
        <p:nvSpPr>
          <p:cNvPr id="213" name="TextBox 154">
            <a:extLst>
              <a:ext uri="{FF2B5EF4-FFF2-40B4-BE49-F238E27FC236}">
                <a16:creationId xmlns:a16="http://schemas.microsoft.com/office/drawing/2014/main" id="{786F1B25-E4A3-4767-9106-3C51CD5FC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5828" y="6905300"/>
            <a:ext cx="10525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Cutting</a:t>
            </a:r>
          </a:p>
        </p:txBody>
      </p:sp>
      <p:sp>
        <p:nvSpPr>
          <p:cNvPr id="214" name="TextBox 154">
            <a:extLst>
              <a:ext uri="{FF2B5EF4-FFF2-40B4-BE49-F238E27FC236}">
                <a16:creationId xmlns:a16="http://schemas.microsoft.com/office/drawing/2014/main" id="{5B1EA526-A582-41DE-AF0B-28E39B83D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0166" y="8020549"/>
            <a:ext cx="11214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b="1" u="sng" dirty="0"/>
              <a:t>Exam Project</a:t>
            </a:r>
          </a:p>
        </p:txBody>
      </p:sp>
      <p:sp>
        <p:nvSpPr>
          <p:cNvPr id="216" name="TextBox 154">
            <a:extLst>
              <a:ext uri="{FF2B5EF4-FFF2-40B4-BE49-F238E27FC236}">
                <a16:creationId xmlns:a16="http://schemas.microsoft.com/office/drawing/2014/main" id="{8262904D-4C3A-41FD-986D-DD77B4729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665" y="6906408"/>
            <a:ext cx="13151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Research</a:t>
            </a:r>
          </a:p>
        </p:txBody>
      </p:sp>
      <p:sp>
        <p:nvSpPr>
          <p:cNvPr id="218" name="TextBox 154">
            <a:extLst>
              <a:ext uri="{FF2B5EF4-FFF2-40B4-BE49-F238E27FC236}">
                <a16:creationId xmlns:a16="http://schemas.microsoft.com/office/drawing/2014/main" id="{814C7710-C4A5-4588-9A06-33E12207A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588" y="7992633"/>
            <a:ext cx="13151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Personal Research</a:t>
            </a:r>
          </a:p>
        </p:txBody>
      </p:sp>
      <p:sp>
        <p:nvSpPr>
          <p:cNvPr id="219" name="TextBox 154">
            <a:extLst>
              <a:ext uri="{FF2B5EF4-FFF2-40B4-BE49-F238E27FC236}">
                <a16:creationId xmlns:a16="http://schemas.microsoft.com/office/drawing/2014/main" id="{4882C79B-22C7-4586-8C01-6B1A6A3A9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789" y="6869397"/>
            <a:ext cx="131510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Designs</a:t>
            </a:r>
          </a:p>
        </p:txBody>
      </p:sp>
    </p:spTree>
    <p:extLst>
      <p:ext uri="{BB962C8B-B14F-4D97-AF65-F5344CB8AC3E}">
        <p14:creationId xmlns:p14="http://schemas.microsoft.com/office/powerpoint/2010/main" val="4234644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9199</TotalTime>
  <Words>155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J Cowell</cp:lastModifiedBy>
  <cp:revision>466</cp:revision>
  <cp:lastPrinted>2020-06-03T09:37:56Z</cp:lastPrinted>
  <dcterms:created xsi:type="dcterms:W3CDTF">2018-02-08T08:28:53Z</dcterms:created>
  <dcterms:modified xsi:type="dcterms:W3CDTF">2024-04-18T08:38:44Z</dcterms:modified>
</cp:coreProperties>
</file>